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8" r:id="rId32"/>
    <p:sldId id="291" r:id="rId33"/>
    <p:sldId id="289" r:id="rId34"/>
    <p:sldId id="290" r:id="rId35"/>
    <p:sldId id="287" r:id="rId36"/>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60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702" autoAdjust="0"/>
    <p:restoredTop sz="94660"/>
  </p:normalViewPr>
  <p:slideViewPr>
    <p:cSldViewPr snapToGrid="0">
      <p:cViewPr varScale="1">
        <p:scale>
          <a:sx n="72" d="100"/>
          <a:sy n="72" d="100"/>
        </p:scale>
        <p:origin x="468" y="7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2E313B-486F-41A3-9BBA-257BFBD22EF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808C1D75-124B-4B45-B0F0-A01F7E76D22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MX"/>
          </a:p>
        </p:txBody>
      </p:sp>
      <p:sp>
        <p:nvSpPr>
          <p:cNvPr id="4" name="Marcador de fecha 3">
            <a:extLst>
              <a:ext uri="{FF2B5EF4-FFF2-40B4-BE49-F238E27FC236}">
                <a16:creationId xmlns:a16="http://schemas.microsoft.com/office/drawing/2014/main" id="{402EB51B-D85F-4892-B609-D4FBDA185099}"/>
              </a:ext>
            </a:extLst>
          </p:cNvPr>
          <p:cNvSpPr>
            <a:spLocks noGrp="1"/>
          </p:cNvSpPr>
          <p:nvPr>
            <p:ph type="dt" sz="half" idx="10"/>
          </p:nvPr>
        </p:nvSpPr>
        <p:spPr/>
        <p:txBody>
          <a:bodyPr/>
          <a:lstStyle/>
          <a:p>
            <a:fld id="{8C12FBEF-3C25-4A9E-A27D-794E91F9BE35}" type="datetimeFigureOut">
              <a:rPr lang="es-MX" smtClean="0"/>
              <a:t>06/03/2025</a:t>
            </a:fld>
            <a:endParaRPr lang="es-MX"/>
          </a:p>
        </p:txBody>
      </p:sp>
      <p:sp>
        <p:nvSpPr>
          <p:cNvPr id="5" name="Marcador de pie de página 4">
            <a:extLst>
              <a:ext uri="{FF2B5EF4-FFF2-40B4-BE49-F238E27FC236}">
                <a16:creationId xmlns:a16="http://schemas.microsoft.com/office/drawing/2014/main" id="{DD59B219-F4C0-46C1-9DC8-5340D60D1B07}"/>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7EF98024-50E8-42BB-893A-87484C593419}"/>
              </a:ext>
            </a:extLst>
          </p:cNvPr>
          <p:cNvSpPr>
            <a:spLocks noGrp="1"/>
          </p:cNvSpPr>
          <p:nvPr>
            <p:ph type="sldNum" sz="quarter" idx="12"/>
          </p:nvPr>
        </p:nvSpPr>
        <p:spPr/>
        <p:txBody>
          <a:bodyPr/>
          <a:lstStyle/>
          <a:p>
            <a:fld id="{BADA5FC0-8748-4F95-8D31-9C83C77C41D1}" type="slidenum">
              <a:rPr lang="es-MX" smtClean="0"/>
              <a:t>‹Nº›</a:t>
            </a:fld>
            <a:endParaRPr lang="es-MX"/>
          </a:p>
        </p:txBody>
      </p:sp>
    </p:spTree>
    <p:extLst>
      <p:ext uri="{BB962C8B-B14F-4D97-AF65-F5344CB8AC3E}">
        <p14:creationId xmlns:p14="http://schemas.microsoft.com/office/powerpoint/2010/main" val="15287969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E1361B-5363-4F4B-8BAB-72BD26C6ACE3}"/>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0A950EE5-7915-4DCA-A6FF-5CB80F165BB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3EC15FA9-5AAB-4161-9D19-E16204A4C3A3}"/>
              </a:ext>
            </a:extLst>
          </p:cNvPr>
          <p:cNvSpPr>
            <a:spLocks noGrp="1"/>
          </p:cNvSpPr>
          <p:nvPr>
            <p:ph type="dt" sz="half" idx="10"/>
          </p:nvPr>
        </p:nvSpPr>
        <p:spPr/>
        <p:txBody>
          <a:bodyPr/>
          <a:lstStyle/>
          <a:p>
            <a:fld id="{8C12FBEF-3C25-4A9E-A27D-794E91F9BE35}" type="datetimeFigureOut">
              <a:rPr lang="es-MX" smtClean="0"/>
              <a:t>06/03/2025</a:t>
            </a:fld>
            <a:endParaRPr lang="es-MX"/>
          </a:p>
        </p:txBody>
      </p:sp>
      <p:sp>
        <p:nvSpPr>
          <p:cNvPr id="5" name="Marcador de pie de página 4">
            <a:extLst>
              <a:ext uri="{FF2B5EF4-FFF2-40B4-BE49-F238E27FC236}">
                <a16:creationId xmlns:a16="http://schemas.microsoft.com/office/drawing/2014/main" id="{89D4A110-A4E2-4348-8168-61A9188E673D}"/>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B2BB727-B31B-44A1-8FB5-1E3477B0F749}"/>
              </a:ext>
            </a:extLst>
          </p:cNvPr>
          <p:cNvSpPr>
            <a:spLocks noGrp="1"/>
          </p:cNvSpPr>
          <p:nvPr>
            <p:ph type="sldNum" sz="quarter" idx="12"/>
          </p:nvPr>
        </p:nvSpPr>
        <p:spPr/>
        <p:txBody>
          <a:bodyPr/>
          <a:lstStyle/>
          <a:p>
            <a:fld id="{BADA5FC0-8748-4F95-8D31-9C83C77C41D1}" type="slidenum">
              <a:rPr lang="es-MX" smtClean="0"/>
              <a:t>‹Nº›</a:t>
            </a:fld>
            <a:endParaRPr lang="es-MX"/>
          </a:p>
        </p:txBody>
      </p:sp>
    </p:spTree>
    <p:extLst>
      <p:ext uri="{BB962C8B-B14F-4D97-AF65-F5344CB8AC3E}">
        <p14:creationId xmlns:p14="http://schemas.microsoft.com/office/powerpoint/2010/main" val="1889202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46221960-CF11-4785-BC59-0A2FD8D43802}"/>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F37F27C7-5CD4-400B-BB3F-B74FCE2B0DF9}"/>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8F5C35BC-AE94-4B62-BAA7-F265660360D6}"/>
              </a:ext>
            </a:extLst>
          </p:cNvPr>
          <p:cNvSpPr>
            <a:spLocks noGrp="1"/>
          </p:cNvSpPr>
          <p:nvPr>
            <p:ph type="dt" sz="half" idx="10"/>
          </p:nvPr>
        </p:nvSpPr>
        <p:spPr/>
        <p:txBody>
          <a:bodyPr/>
          <a:lstStyle/>
          <a:p>
            <a:fld id="{8C12FBEF-3C25-4A9E-A27D-794E91F9BE35}" type="datetimeFigureOut">
              <a:rPr lang="es-MX" smtClean="0"/>
              <a:t>06/03/2025</a:t>
            </a:fld>
            <a:endParaRPr lang="es-MX"/>
          </a:p>
        </p:txBody>
      </p:sp>
      <p:sp>
        <p:nvSpPr>
          <p:cNvPr id="5" name="Marcador de pie de página 4">
            <a:extLst>
              <a:ext uri="{FF2B5EF4-FFF2-40B4-BE49-F238E27FC236}">
                <a16:creationId xmlns:a16="http://schemas.microsoft.com/office/drawing/2014/main" id="{7C82CF84-B5EC-4FAE-B787-815564F5EF0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FFA1D511-3712-46C6-B1A9-A67AEA3C9ECE}"/>
              </a:ext>
            </a:extLst>
          </p:cNvPr>
          <p:cNvSpPr>
            <a:spLocks noGrp="1"/>
          </p:cNvSpPr>
          <p:nvPr>
            <p:ph type="sldNum" sz="quarter" idx="12"/>
          </p:nvPr>
        </p:nvSpPr>
        <p:spPr/>
        <p:txBody>
          <a:bodyPr/>
          <a:lstStyle/>
          <a:p>
            <a:fld id="{BADA5FC0-8748-4F95-8D31-9C83C77C41D1}" type="slidenum">
              <a:rPr lang="es-MX" smtClean="0"/>
              <a:t>‹Nº›</a:t>
            </a:fld>
            <a:endParaRPr lang="es-MX"/>
          </a:p>
        </p:txBody>
      </p:sp>
    </p:spTree>
    <p:extLst>
      <p:ext uri="{BB962C8B-B14F-4D97-AF65-F5344CB8AC3E}">
        <p14:creationId xmlns:p14="http://schemas.microsoft.com/office/powerpoint/2010/main" val="2704713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A65165E-B57F-4A87-93F7-62344F615FAA}"/>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39BDE79B-93F7-4286-9256-8CBFC7961DC7}"/>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BBA45309-D5C8-40D3-B5B5-134FF6FC7DFD}"/>
              </a:ext>
            </a:extLst>
          </p:cNvPr>
          <p:cNvSpPr>
            <a:spLocks noGrp="1"/>
          </p:cNvSpPr>
          <p:nvPr>
            <p:ph type="dt" sz="half" idx="10"/>
          </p:nvPr>
        </p:nvSpPr>
        <p:spPr/>
        <p:txBody>
          <a:bodyPr/>
          <a:lstStyle/>
          <a:p>
            <a:fld id="{8C12FBEF-3C25-4A9E-A27D-794E91F9BE35}" type="datetimeFigureOut">
              <a:rPr lang="es-MX" smtClean="0"/>
              <a:t>06/03/2025</a:t>
            </a:fld>
            <a:endParaRPr lang="es-MX"/>
          </a:p>
        </p:txBody>
      </p:sp>
      <p:sp>
        <p:nvSpPr>
          <p:cNvPr id="5" name="Marcador de pie de página 4">
            <a:extLst>
              <a:ext uri="{FF2B5EF4-FFF2-40B4-BE49-F238E27FC236}">
                <a16:creationId xmlns:a16="http://schemas.microsoft.com/office/drawing/2014/main" id="{EB0276C1-E00E-4AA2-950B-8EB3C28B797C}"/>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D49FFF86-71CD-4502-85D4-84631E09DCB8}"/>
              </a:ext>
            </a:extLst>
          </p:cNvPr>
          <p:cNvSpPr>
            <a:spLocks noGrp="1"/>
          </p:cNvSpPr>
          <p:nvPr>
            <p:ph type="sldNum" sz="quarter" idx="12"/>
          </p:nvPr>
        </p:nvSpPr>
        <p:spPr/>
        <p:txBody>
          <a:bodyPr/>
          <a:lstStyle/>
          <a:p>
            <a:fld id="{BADA5FC0-8748-4F95-8D31-9C83C77C41D1}" type="slidenum">
              <a:rPr lang="es-MX" smtClean="0"/>
              <a:t>‹Nº›</a:t>
            </a:fld>
            <a:endParaRPr lang="es-MX"/>
          </a:p>
        </p:txBody>
      </p:sp>
    </p:spTree>
    <p:extLst>
      <p:ext uri="{BB962C8B-B14F-4D97-AF65-F5344CB8AC3E}">
        <p14:creationId xmlns:p14="http://schemas.microsoft.com/office/powerpoint/2010/main" val="13677497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F3A1A7D-A91C-4D4C-97FA-1FD5F6A9C32F}"/>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43F7E590-9324-4D74-A330-31FD79E4E65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20A3B8AB-F2FD-4029-8F53-D74AB86D7D29}"/>
              </a:ext>
            </a:extLst>
          </p:cNvPr>
          <p:cNvSpPr>
            <a:spLocks noGrp="1"/>
          </p:cNvSpPr>
          <p:nvPr>
            <p:ph type="dt" sz="half" idx="10"/>
          </p:nvPr>
        </p:nvSpPr>
        <p:spPr/>
        <p:txBody>
          <a:bodyPr/>
          <a:lstStyle/>
          <a:p>
            <a:fld id="{8C12FBEF-3C25-4A9E-A27D-794E91F9BE35}" type="datetimeFigureOut">
              <a:rPr lang="es-MX" smtClean="0"/>
              <a:t>06/03/2025</a:t>
            </a:fld>
            <a:endParaRPr lang="es-MX"/>
          </a:p>
        </p:txBody>
      </p:sp>
      <p:sp>
        <p:nvSpPr>
          <p:cNvPr id="5" name="Marcador de pie de página 4">
            <a:extLst>
              <a:ext uri="{FF2B5EF4-FFF2-40B4-BE49-F238E27FC236}">
                <a16:creationId xmlns:a16="http://schemas.microsoft.com/office/drawing/2014/main" id="{3E88B4CB-5146-41E8-B1A7-3F5460D94C85}"/>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5C39FD92-A5AA-4A8E-B15B-D60221CA43C3}"/>
              </a:ext>
            </a:extLst>
          </p:cNvPr>
          <p:cNvSpPr>
            <a:spLocks noGrp="1"/>
          </p:cNvSpPr>
          <p:nvPr>
            <p:ph type="sldNum" sz="quarter" idx="12"/>
          </p:nvPr>
        </p:nvSpPr>
        <p:spPr/>
        <p:txBody>
          <a:bodyPr/>
          <a:lstStyle/>
          <a:p>
            <a:fld id="{BADA5FC0-8748-4F95-8D31-9C83C77C41D1}" type="slidenum">
              <a:rPr lang="es-MX" smtClean="0"/>
              <a:t>‹Nº›</a:t>
            </a:fld>
            <a:endParaRPr lang="es-MX"/>
          </a:p>
        </p:txBody>
      </p:sp>
    </p:spTree>
    <p:extLst>
      <p:ext uri="{BB962C8B-B14F-4D97-AF65-F5344CB8AC3E}">
        <p14:creationId xmlns:p14="http://schemas.microsoft.com/office/powerpoint/2010/main" val="25900063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C07D56B-6FF8-458D-93AF-DFFFAD97F382}"/>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5F1A4440-7754-4872-B687-F5B2DC0DD503}"/>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C9D9C5F8-8E10-45D8-9D6A-4F1566C9AD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1F2C51DA-CB61-47A2-862B-9BCE15911400}"/>
              </a:ext>
            </a:extLst>
          </p:cNvPr>
          <p:cNvSpPr>
            <a:spLocks noGrp="1"/>
          </p:cNvSpPr>
          <p:nvPr>
            <p:ph type="dt" sz="half" idx="10"/>
          </p:nvPr>
        </p:nvSpPr>
        <p:spPr/>
        <p:txBody>
          <a:bodyPr/>
          <a:lstStyle/>
          <a:p>
            <a:fld id="{8C12FBEF-3C25-4A9E-A27D-794E91F9BE35}" type="datetimeFigureOut">
              <a:rPr lang="es-MX" smtClean="0"/>
              <a:t>06/03/2025</a:t>
            </a:fld>
            <a:endParaRPr lang="es-MX"/>
          </a:p>
        </p:txBody>
      </p:sp>
      <p:sp>
        <p:nvSpPr>
          <p:cNvPr id="6" name="Marcador de pie de página 5">
            <a:extLst>
              <a:ext uri="{FF2B5EF4-FFF2-40B4-BE49-F238E27FC236}">
                <a16:creationId xmlns:a16="http://schemas.microsoft.com/office/drawing/2014/main" id="{E44FA005-427E-4715-9719-4C74DF04335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8FA8034-E9EA-4EA0-AA68-219226671DA5}"/>
              </a:ext>
            </a:extLst>
          </p:cNvPr>
          <p:cNvSpPr>
            <a:spLocks noGrp="1"/>
          </p:cNvSpPr>
          <p:nvPr>
            <p:ph type="sldNum" sz="quarter" idx="12"/>
          </p:nvPr>
        </p:nvSpPr>
        <p:spPr/>
        <p:txBody>
          <a:bodyPr/>
          <a:lstStyle/>
          <a:p>
            <a:fld id="{BADA5FC0-8748-4F95-8D31-9C83C77C41D1}" type="slidenum">
              <a:rPr lang="es-MX" smtClean="0"/>
              <a:t>‹Nº›</a:t>
            </a:fld>
            <a:endParaRPr lang="es-MX"/>
          </a:p>
        </p:txBody>
      </p:sp>
    </p:spTree>
    <p:extLst>
      <p:ext uri="{BB962C8B-B14F-4D97-AF65-F5344CB8AC3E}">
        <p14:creationId xmlns:p14="http://schemas.microsoft.com/office/powerpoint/2010/main" val="2110207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764FB8B-2DD2-4727-9FEC-0DC6C379A248}"/>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A70814CC-CEDF-460A-933C-7E3EBFEF0B4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80C3E7DE-C5D9-4F39-B9DD-9A82FBB44644}"/>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0E5CE109-438C-4A99-8996-B12EB38ADFC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122A28B6-124A-4363-9B15-CF815269B8A8}"/>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3A30CDC1-3848-49CE-A94E-8DD9BD30FFBA}"/>
              </a:ext>
            </a:extLst>
          </p:cNvPr>
          <p:cNvSpPr>
            <a:spLocks noGrp="1"/>
          </p:cNvSpPr>
          <p:nvPr>
            <p:ph type="dt" sz="half" idx="10"/>
          </p:nvPr>
        </p:nvSpPr>
        <p:spPr/>
        <p:txBody>
          <a:bodyPr/>
          <a:lstStyle/>
          <a:p>
            <a:fld id="{8C12FBEF-3C25-4A9E-A27D-794E91F9BE35}" type="datetimeFigureOut">
              <a:rPr lang="es-MX" smtClean="0"/>
              <a:t>06/03/2025</a:t>
            </a:fld>
            <a:endParaRPr lang="es-MX"/>
          </a:p>
        </p:txBody>
      </p:sp>
      <p:sp>
        <p:nvSpPr>
          <p:cNvPr id="8" name="Marcador de pie de página 7">
            <a:extLst>
              <a:ext uri="{FF2B5EF4-FFF2-40B4-BE49-F238E27FC236}">
                <a16:creationId xmlns:a16="http://schemas.microsoft.com/office/drawing/2014/main" id="{E698A8D8-7FE6-4908-8ED4-27D573A4FD78}"/>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74BEC4ED-1588-4608-9985-1938D6BA86C1}"/>
              </a:ext>
            </a:extLst>
          </p:cNvPr>
          <p:cNvSpPr>
            <a:spLocks noGrp="1"/>
          </p:cNvSpPr>
          <p:nvPr>
            <p:ph type="sldNum" sz="quarter" idx="12"/>
          </p:nvPr>
        </p:nvSpPr>
        <p:spPr/>
        <p:txBody>
          <a:bodyPr/>
          <a:lstStyle/>
          <a:p>
            <a:fld id="{BADA5FC0-8748-4F95-8D31-9C83C77C41D1}" type="slidenum">
              <a:rPr lang="es-MX" smtClean="0"/>
              <a:t>‹Nº›</a:t>
            </a:fld>
            <a:endParaRPr lang="es-MX"/>
          </a:p>
        </p:txBody>
      </p:sp>
    </p:spTree>
    <p:extLst>
      <p:ext uri="{BB962C8B-B14F-4D97-AF65-F5344CB8AC3E}">
        <p14:creationId xmlns:p14="http://schemas.microsoft.com/office/powerpoint/2010/main" val="6808384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511875A-DB8C-4ED5-974A-44C51837B54B}"/>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DACE89BA-7729-4170-847B-33CC8C2432AC}"/>
              </a:ext>
            </a:extLst>
          </p:cNvPr>
          <p:cNvSpPr>
            <a:spLocks noGrp="1"/>
          </p:cNvSpPr>
          <p:nvPr>
            <p:ph type="dt" sz="half" idx="10"/>
          </p:nvPr>
        </p:nvSpPr>
        <p:spPr/>
        <p:txBody>
          <a:bodyPr/>
          <a:lstStyle/>
          <a:p>
            <a:fld id="{8C12FBEF-3C25-4A9E-A27D-794E91F9BE35}" type="datetimeFigureOut">
              <a:rPr lang="es-MX" smtClean="0"/>
              <a:t>06/03/2025</a:t>
            </a:fld>
            <a:endParaRPr lang="es-MX"/>
          </a:p>
        </p:txBody>
      </p:sp>
      <p:sp>
        <p:nvSpPr>
          <p:cNvPr id="4" name="Marcador de pie de página 3">
            <a:extLst>
              <a:ext uri="{FF2B5EF4-FFF2-40B4-BE49-F238E27FC236}">
                <a16:creationId xmlns:a16="http://schemas.microsoft.com/office/drawing/2014/main" id="{EC93E7E2-F08E-4E76-B31C-5137F01A6359}"/>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4E525EFE-9EF8-4447-BC05-5F6B6D2C04CC}"/>
              </a:ext>
            </a:extLst>
          </p:cNvPr>
          <p:cNvSpPr>
            <a:spLocks noGrp="1"/>
          </p:cNvSpPr>
          <p:nvPr>
            <p:ph type="sldNum" sz="quarter" idx="12"/>
          </p:nvPr>
        </p:nvSpPr>
        <p:spPr/>
        <p:txBody>
          <a:bodyPr/>
          <a:lstStyle/>
          <a:p>
            <a:fld id="{BADA5FC0-8748-4F95-8D31-9C83C77C41D1}" type="slidenum">
              <a:rPr lang="es-MX" smtClean="0"/>
              <a:t>‹Nº›</a:t>
            </a:fld>
            <a:endParaRPr lang="es-MX"/>
          </a:p>
        </p:txBody>
      </p:sp>
    </p:spTree>
    <p:extLst>
      <p:ext uri="{BB962C8B-B14F-4D97-AF65-F5344CB8AC3E}">
        <p14:creationId xmlns:p14="http://schemas.microsoft.com/office/powerpoint/2010/main" val="3054646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2E5C7DDF-BBF2-4B3B-877B-DC4E8724BCA6}"/>
              </a:ext>
            </a:extLst>
          </p:cNvPr>
          <p:cNvSpPr>
            <a:spLocks noGrp="1"/>
          </p:cNvSpPr>
          <p:nvPr>
            <p:ph type="dt" sz="half" idx="10"/>
          </p:nvPr>
        </p:nvSpPr>
        <p:spPr/>
        <p:txBody>
          <a:bodyPr/>
          <a:lstStyle/>
          <a:p>
            <a:fld id="{8C12FBEF-3C25-4A9E-A27D-794E91F9BE35}" type="datetimeFigureOut">
              <a:rPr lang="es-MX" smtClean="0"/>
              <a:t>06/03/2025</a:t>
            </a:fld>
            <a:endParaRPr lang="es-MX"/>
          </a:p>
        </p:txBody>
      </p:sp>
      <p:sp>
        <p:nvSpPr>
          <p:cNvPr id="3" name="Marcador de pie de página 2">
            <a:extLst>
              <a:ext uri="{FF2B5EF4-FFF2-40B4-BE49-F238E27FC236}">
                <a16:creationId xmlns:a16="http://schemas.microsoft.com/office/drawing/2014/main" id="{BF583869-EAC4-456A-9831-643DBB24CBA6}"/>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10B3CF54-1A4C-4250-8609-FFF64CC06565}"/>
              </a:ext>
            </a:extLst>
          </p:cNvPr>
          <p:cNvSpPr>
            <a:spLocks noGrp="1"/>
          </p:cNvSpPr>
          <p:nvPr>
            <p:ph type="sldNum" sz="quarter" idx="12"/>
          </p:nvPr>
        </p:nvSpPr>
        <p:spPr/>
        <p:txBody>
          <a:bodyPr/>
          <a:lstStyle/>
          <a:p>
            <a:fld id="{BADA5FC0-8748-4F95-8D31-9C83C77C41D1}" type="slidenum">
              <a:rPr lang="es-MX" smtClean="0"/>
              <a:t>‹Nº›</a:t>
            </a:fld>
            <a:endParaRPr lang="es-MX"/>
          </a:p>
        </p:txBody>
      </p:sp>
    </p:spTree>
    <p:extLst>
      <p:ext uri="{BB962C8B-B14F-4D97-AF65-F5344CB8AC3E}">
        <p14:creationId xmlns:p14="http://schemas.microsoft.com/office/powerpoint/2010/main" val="2520755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01AC6E2-19B8-465F-950A-26F57C28F7E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24F811BB-DCF7-4607-9C69-67D066B8EB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A9D69A78-F312-403B-94BA-1B51086271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131DF2E9-D483-4981-93F4-E7127032E7A4}"/>
              </a:ext>
            </a:extLst>
          </p:cNvPr>
          <p:cNvSpPr>
            <a:spLocks noGrp="1"/>
          </p:cNvSpPr>
          <p:nvPr>
            <p:ph type="dt" sz="half" idx="10"/>
          </p:nvPr>
        </p:nvSpPr>
        <p:spPr/>
        <p:txBody>
          <a:bodyPr/>
          <a:lstStyle/>
          <a:p>
            <a:fld id="{8C12FBEF-3C25-4A9E-A27D-794E91F9BE35}" type="datetimeFigureOut">
              <a:rPr lang="es-MX" smtClean="0"/>
              <a:t>06/03/2025</a:t>
            </a:fld>
            <a:endParaRPr lang="es-MX"/>
          </a:p>
        </p:txBody>
      </p:sp>
      <p:sp>
        <p:nvSpPr>
          <p:cNvPr id="6" name="Marcador de pie de página 5">
            <a:extLst>
              <a:ext uri="{FF2B5EF4-FFF2-40B4-BE49-F238E27FC236}">
                <a16:creationId xmlns:a16="http://schemas.microsoft.com/office/drawing/2014/main" id="{6D9829D0-9E56-4982-8F57-0A60D30D95C2}"/>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0DC43DEC-07F0-4BA4-90F0-605772908426}"/>
              </a:ext>
            </a:extLst>
          </p:cNvPr>
          <p:cNvSpPr>
            <a:spLocks noGrp="1"/>
          </p:cNvSpPr>
          <p:nvPr>
            <p:ph type="sldNum" sz="quarter" idx="12"/>
          </p:nvPr>
        </p:nvSpPr>
        <p:spPr/>
        <p:txBody>
          <a:bodyPr/>
          <a:lstStyle/>
          <a:p>
            <a:fld id="{BADA5FC0-8748-4F95-8D31-9C83C77C41D1}" type="slidenum">
              <a:rPr lang="es-MX" smtClean="0"/>
              <a:t>‹Nº›</a:t>
            </a:fld>
            <a:endParaRPr lang="es-MX"/>
          </a:p>
        </p:txBody>
      </p:sp>
    </p:spTree>
    <p:extLst>
      <p:ext uri="{BB962C8B-B14F-4D97-AF65-F5344CB8AC3E}">
        <p14:creationId xmlns:p14="http://schemas.microsoft.com/office/powerpoint/2010/main" val="3042258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71B5736-D27C-4CDD-9D22-1343C8299AF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23615241-D861-44F5-92F5-34D1E2C113E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11EFBCD0-A7B8-491D-AEF2-DCA708B9EB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F8E1238A-55D7-4B02-ABB3-A85D1720311F}"/>
              </a:ext>
            </a:extLst>
          </p:cNvPr>
          <p:cNvSpPr>
            <a:spLocks noGrp="1"/>
          </p:cNvSpPr>
          <p:nvPr>
            <p:ph type="dt" sz="half" idx="10"/>
          </p:nvPr>
        </p:nvSpPr>
        <p:spPr/>
        <p:txBody>
          <a:bodyPr/>
          <a:lstStyle/>
          <a:p>
            <a:fld id="{8C12FBEF-3C25-4A9E-A27D-794E91F9BE35}" type="datetimeFigureOut">
              <a:rPr lang="es-MX" smtClean="0"/>
              <a:t>06/03/2025</a:t>
            </a:fld>
            <a:endParaRPr lang="es-MX"/>
          </a:p>
        </p:txBody>
      </p:sp>
      <p:sp>
        <p:nvSpPr>
          <p:cNvPr id="6" name="Marcador de pie de página 5">
            <a:extLst>
              <a:ext uri="{FF2B5EF4-FFF2-40B4-BE49-F238E27FC236}">
                <a16:creationId xmlns:a16="http://schemas.microsoft.com/office/drawing/2014/main" id="{B742067B-A1DC-4235-9009-43B04AB58F60}"/>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BDB73688-767C-4BA7-902D-D0B48B5EC2D3}"/>
              </a:ext>
            </a:extLst>
          </p:cNvPr>
          <p:cNvSpPr>
            <a:spLocks noGrp="1"/>
          </p:cNvSpPr>
          <p:nvPr>
            <p:ph type="sldNum" sz="quarter" idx="12"/>
          </p:nvPr>
        </p:nvSpPr>
        <p:spPr/>
        <p:txBody>
          <a:bodyPr/>
          <a:lstStyle/>
          <a:p>
            <a:fld id="{BADA5FC0-8748-4F95-8D31-9C83C77C41D1}" type="slidenum">
              <a:rPr lang="es-MX" smtClean="0"/>
              <a:t>‹Nº›</a:t>
            </a:fld>
            <a:endParaRPr lang="es-MX"/>
          </a:p>
        </p:txBody>
      </p:sp>
    </p:spTree>
    <p:extLst>
      <p:ext uri="{BB962C8B-B14F-4D97-AF65-F5344CB8AC3E}">
        <p14:creationId xmlns:p14="http://schemas.microsoft.com/office/powerpoint/2010/main" val="27281004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8000"/>
            <a:lum/>
          </a:blip>
          <a:srcRect/>
          <a:stretch>
            <a:fillRect t="-10000" b="-10000"/>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EF45A7A7-AF75-4BAC-8147-46EB9CB48E8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CF43A8D6-D13C-4D73-939F-4FA0808BFE0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F60F4145-D866-4E6F-8B1D-C497E1389E3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12FBEF-3C25-4A9E-A27D-794E91F9BE35}" type="datetimeFigureOut">
              <a:rPr lang="es-MX" smtClean="0"/>
              <a:t>06/03/2025</a:t>
            </a:fld>
            <a:endParaRPr lang="es-MX"/>
          </a:p>
        </p:txBody>
      </p:sp>
      <p:sp>
        <p:nvSpPr>
          <p:cNvPr id="5" name="Marcador de pie de página 4">
            <a:extLst>
              <a:ext uri="{FF2B5EF4-FFF2-40B4-BE49-F238E27FC236}">
                <a16:creationId xmlns:a16="http://schemas.microsoft.com/office/drawing/2014/main" id="{5D0B7790-03CD-4298-8B3E-5EF4FCEA695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80BA207E-47DB-43B9-85C8-8E7CA18DFC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ADA5FC0-8748-4F95-8D31-9C83C77C41D1}" type="slidenum">
              <a:rPr lang="es-MX" smtClean="0"/>
              <a:t>‹Nº›</a:t>
            </a:fld>
            <a:endParaRPr lang="es-MX"/>
          </a:p>
        </p:txBody>
      </p:sp>
    </p:spTree>
    <p:extLst>
      <p:ext uri="{BB962C8B-B14F-4D97-AF65-F5344CB8AC3E}">
        <p14:creationId xmlns:p14="http://schemas.microsoft.com/office/powerpoint/2010/main" val="177293811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35.xml.rels><?xml version="1.0" encoding="UTF-8" standalone="yes"?>
<Relationships xmlns="http://schemas.openxmlformats.org/package/2006/relationships"><Relationship Id="rId3" Type="http://schemas.openxmlformats.org/officeDocument/2006/relationships/hyperlink" Target="http://www.revistapediatria.cl/vol1num1/11.htm" TargetMode="External"/><Relationship Id="rId2" Type="http://schemas.openxmlformats.org/officeDocument/2006/relationships/hyperlink" Target="http://www.apcontinuada.com/es/ventilacion-me%20canica-no-invasivapresion/articulo/80000474/" TargetMode="Externa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1A3E4E-54EB-4090-9432-D0B1B0C47584}"/>
              </a:ext>
            </a:extLst>
          </p:cNvPr>
          <p:cNvSpPr>
            <a:spLocks noGrp="1"/>
          </p:cNvSpPr>
          <p:nvPr>
            <p:ph type="ctrTitle"/>
          </p:nvPr>
        </p:nvSpPr>
        <p:spPr>
          <a:xfrm>
            <a:off x="1701800" y="1549401"/>
            <a:ext cx="9144000" cy="2463800"/>
          </a:xfrm>
        </p:spPr>
        <p:txBody>
          <a:bodyPr>
            <a:normAutofit fontScale="90000"/>
          </a:bodyPr>
          <a:lstStyle/>
          <a:p>
            <a:r>
              <a:rPr lang="es-ES" dirty="0">
                <a:solidFill>
                  <a:srgbClr val="6600FF"/>
                </a:solidFill>
                <a:latin typeface="Arial" panose="020B0604020202020204" pitchFamily="34" charset="0"/>
                <a:cs typeface="Arial" panose="020B0604020202020204" pitchFamily="34" charset="0"/>
              </a:rPr>
              <a:t>TÉCNICA DE MANEJO DE LA PRESIÓN POSITIVA CONTINUA.</a:t>
            </a:r>
            <a:endParaRPr lang="es-MX" dirty="0">
              <a:solidFill>
                <a:srgbClr val="6600FF"/>
              </a:solidFill>
              <a:latin typeface="Arial" panose="020B0604020202020204" pitchFamily="34" charset="0"/>
              <a:cs typeface="Arial" panose="020B0604020202020204" pitchFamily="34" charset="0"/>
            </a:endParaRPr>
          </a:p>
        </p:txBody>
      </p:sp>
      <p:sp>
        <p:nvSpPr>
          <p:cNvPr id="3" name="Subtítulo 2">
            <a:extLst>
              <a:ext uri="{FF2B5EF4-FFF2-40B4-BE49-F238E27FC236}">
                <a16:creationId xmlns:a16="http://schemas.microsoft.com/office/drawing/2014/main" id="{85E840AD-8305-48AC-BE5C-2CF3F32D6DFC}"/>
              </a:ext>
            </a:extLst>
          </p:cNvPr>
          <p:cNvSpPr>
            <a:spLocks noGrp="1"/>
          </p:cNvSpPr>
          <p:nvPr>
            <p:ph type="subTitle" idx="1"/>
          </p:nvPr>
        </p:nvSpPr>
        <p:spPr>
          <a:xfrm>
            <a:off x="5626100" y="5735637"/>
            <a:ext cx="6070600" cy="449262"/>
          </a:xfrm>
        </p:spPr>
        <p:txBody>
          <a:bodyPr>
            <a:noAutofit/>
          </a:bodyPr>
          <a:lstStyle/>
          <a:p>
            <a:r>
              <a:rPr lang="es-ES" sz="2800" dirty="0"/>
              <a:t>Presenta: Hernández Pérez Arabella.</a:t>
            </a:r>
            <a:endParaRPr lang="es-MX" sz="2800" dirty="0"/>
          </a:p>
        </p:txBody>
      </p:sp>
    </p:spTree>
    <p:extLst>
      <p:ext uri="{BB962C8B-B14F-4D97-AF65-F5344CB8AC3E}">
        <p14:creationId xmlns:p14="http://schemas.microsoft.com/office/powerpoint/2010/main" val="234509402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6">
            <a:extLst>
              <a:ext uri="{FF2B5EF4-FFF2-40B4-BE49-F238E27FC236}">
                <a16:creationId xmlns:a16="http://schemas.microsoft.com/office/drawing/2014/main" id="{0693D6A9-C5C4-4AEF-A3EA-BA53B36FAA18}"/>
              </a:ext>
            </a:extLst>
          </p:cNvPr>
          <p:cNvGraphicFramePr>
            <a:graphicFrameLocks noGrp="1"/>
          </p:cNvGraphicFramePr>
          <p:nvPr>
            <p:extLst>
              <p:ext uri="{D42A27DB-BD31-4B8C-83A1-F6EECF244321}">
                <p14:modId xmlns:p14="http://schemas.microsoft.com/office/powerpoint/2010/main" val="173776824"/>
              </p:ext>
            </p:extLst>
          </p:nvPr>
        </p:nvGraphicFramePr>
        <p:xfrm>
          <a:off x="679450" y="504081"/>
          <a:ext cx="10833100" cy="5849838"/>
        </p:xfrm>
        <a:graphic>
          <a:graphicData uri="http://schemas.openxmlformats.org/drawingml/2006/table">
            <a:tbl>
              <a:tblPr firstRow="1" bandRow="1">
                <a:tableStyleId>{93296810-A885-4BE3-A3E7-6D5BEEA58F35}</a:tableStyleId>
              </a:tblPr>
              <a:tblGrid>
                <a:gridCol w="4686300">
                  <a:extLst>
                    <a:ext uri="{9D8B030D-6E8A-4147-A177-3AD203B41FA5}">
                      <a16:colId xmlns:a16="http://schemas.microsoft.com/office/drawing/2014/main" val="297966619"/>
                    </a:ext>
                  </a:extLst>
                </a:gridCol>
                <a:gridCol w="6146800">
                  <a:extLst>
                    <a:ext uri="{9D8B030D-6E8A-4147-A177-3AD203B41FA5}">
                      <a16:colId xmlns:a16="http://schemas.microsoft.com/office/drawing/2014/main" val="2185033807"/>
                    </a:ext>
                  </a:extLst>
                </a:gridCol>
              </a:tblGrid>
              <a:tr h="430916">
                <a:tc>
                  <a:txBody>
                    <a:bodyPr/>
                    <a:lstStyle/>
                    <a:p>
                      <a:pPr algn="ctr"/>
                      <a:r>
                        <a:rPr lang="es-MX" sz="2000" dirty="0">
                          <a:latin typeface="Arial" panose="020B0604020202020204" pitchFamily="34" charset="0"/>
                          <a:cs typeface="Arial" panose="020B0604020202020204" pitchFamily="34" charset="0"/>
                        </a:rPr>
                        <a:t>INDICACIONES. </a:t>
                      </a:r>
                    </a:p>
                  </a:txBody>
                  <a:tcPr/>
                </a:tc>
                <a:tc>
                  <a:txBody>
                    <a:bodyPr/>
                    <a:lstStyle/>
                    <a:p>
                      <a:endParaRPr lang="es-MX" sz="200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141468302"/>
                  </a:ext>
                </a:extLst>
              </a:tr>
              <a:tr h="1700054">
                <a:tc>
                  <a:txBody>
                    <a:bodyPr/>
                    <a:lstStyle/>
                    <a:p>
                      <a:pPr algn="ctr"/>
                      <a:endParaRPr lang="es-MX" sz="2000" b="1" i="1" dirty="0">
                        <a:latin typeface="Arial" panose="020B0604020202020204" pitchFamily="34" charset="0"/>
                        <a:cs typeface="Arial" panose="020B0604020202020204" pitchFamily="34" charset="0"/>
                      </a:endParaRPr>
                    </a:p>
                    <a:p>
                      <a:pPr algn="ctr"/>
                      <a:endParaRPr lang="es-MX" sz="2000" b="1" i="1" dirty="0">
                        <a:latin typeface="Arial" panose="020B0604020202020204" pitchFamily="34" charset="0"/>
                        <a:cs typeface="Arial" panose="020B0604020202020204" pitchFamily="34" charset="0"/>
                      </a:endParaRPr>
                    </a:p>
                    <a:p>
                      <a:pPr algn="ctr"/>
                      <a:r>
                        <a:rPr lang="es-MX" sz="2000" b="1" i="1" dirty="0">
                          <a:latin typeface="Arial" panose="020B0604020202020204" pitchFamily="34" charset="0"/>
                          <a:cs typeface="Arial" panose="020B0604020202020204" pitchFamily="34" charset="0"/>
                        </a:rPr>
                        <a:t>1-POR DISMINUCIÓN DEL VOLUMEN PULMONAR ( ↓ CRF). </a:t>
                      </a:r>
                    </a:p>
                  </a:txBody>
                  <a:tcPr/>
                </a:tc>
                <a:tc>
                  <a:txBody>
                    <a:bodyPr/>
                    <a:lstStyle/>
                    <a:p>
                      <a:pPr marL="285750" indent="-285750" algn="just">
                        <a:buFont typeface="Wingdings" panose="05000000000000000000" pitchFamily="2" charset="2"/>
                        <a:buChar char="ü"/>
                      </a:pPr>
                      <a:r>
                        <a:rPr lang="es-MX" sz="2000" dirty="0">
                          <a:latin typeface="Arial" panose="020B0604020202020204" pitchFamily="34" charset="0"/>
                          <a:cs typeface="Arial" panose="020B0604020202020204" pitchFamily="34" charset="0"/>
                        </a:rPr>
                        <a:t>Enfermedad de membrana hialina (SDR). </a:t>
                      </a:r>
                    </a:p>
                    <a:p>
                      <a:pPr marL="285750" indent="-285750" algn="just">
                        <a:buFont typeface="Wingdings" panose="05000000000000000000" pitchFamily="2" charset="2"/>
                        <a:buChar char="ü"/>
                      </a:pPr>
                      <a:r>
                        <a:rPr lang="es-MX" sz="2000" dirty="0">
                          <a:latin typeface="Arial" panose="020B0604020202020204" pitchFamily="34" charset="0"/>
                          <a:cs typeface="Arial" panose="020B0604020202020204" pitchFamily="34" charset="0"/>
                        </a:rPr>
                        <a:t>Dificultad respiratoria por pulmón húmedo. </a:t>
                      </a:r>
                    </a:p>
                    <a:p>
                      <a:pPr algn="just"/>
                      <a:r>
                        <a:rPr lang="es-MX" sz="2000" dirty="0">
                          <a:latin typeface="Arial" panose="020B0604020202020204" pitchFamily="34" charset="0"/>
                          <a:cs typeface="Arial" panose="020B0604020202020204" pitchFamily="34" charset="0"/>
                        </a:rPr>
                        <a:t>✓ Edema pulmonar.</a:t>
                      </a:r>
                    </a:p>
                    <a:p>
                      <a:pPr algn="just"/>
                      <a:r>
                        <a:rPr lang="es-MX" sz="2000" dirty="0">
                          <a:latin typeface="Arial" panose="020B0604020202020204" pitchFamily="34" charset="0"/>
                          <a:cs typeface="Arial" panose="020B0604020202020204" pitchFamily="34" charset="0"/>
                        </a:rPr>
                        <a:t>✓ Atelectasia.</a:t>
                      </a:r>
                    </a:p>
                    <a:p>
                      <a:pPr algn="just"/>
                      <a:r>
                        <a:rPr lang="es-MX" sz="2000" dirty="0">
                          <a:latin typeface="Arial" panose="020B0604020202020204" pitchFamily="34" charset="0"/>
                          <a:cs typeface="Arial" panose="020B0604020202020204" pitchFamily="34" charset="0"/>
                        </a:rPr>
                        <a:t>✓ DAP con shunt de izquierda-derecha. </a:t>
                      </a:r>
                    </a:p>
                  </a:txBody>
                  <a:tcPr/>
                </a:tc>
                <a:extLst>
                  <a:ext uri="{0D108BD9-81ED-4DB2-BD59-A6C34878D82A}">
                    <a16:rowId xmlns:a16="http://schemas.microsoft.com/office/drawing/2014/main" val="3584997033"/>
                  </a:ext>
                </a:extLst>
              </a:tr>
              <a:tr h="1381294">
                <a:tc>
                  <a:txBody>
                    <a:bodyPr/>
                    <a:lstStyle/>
                    <a:p>
                      <a:pPr algn="ctr"/>
                      <a:endParaRPr lang="es-MX" sz="2000" b="1" i="1" dirty="0">
                        <a:latin typeface="Arial" panose="020B0604020202020204" pitchFamily="34" charset="0"/>
                        <a:cs typeface="Arial" panose="020B0604020202020204" pitchFamily="34" charset="0"/>
                      </a:endParaRPr>
                    </a:p>
                    <a:p>
                      <a:pPr algn="ctr"/>
                      <a:r>
                        <a:rPr lang="es-MX" sz="2000" b="1" i="1" dirty="0">
                          <a:latin typeface="Arial" panose="020B0604020202020204" pitchFamily="34" charset="0"/>
                          <a:cs typeface="Arial" panose="020B0604020202020204" pitchFamily="34" charset="0"/>
                        </a:rPr>
                        <a:t>2-POR CIERRE DE LA VÍA AÉREA.</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2000" dirty="0">
                          <a:latin typeface="Arial" panose="020B0604020202020204" pitchFamily="34" charset="0"/>
                          <a:cs typeface="Arial" panose="020B0604020202020204" pitchFamily="34" charset="0"/>
                        </a:rPr>
                        <a:t>✓ Apnea de la prematuridad.</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2000" dirty="0">
                          <a:latin typeface="Arial" panose="020B0604020202020204" pitchFamily="34" charset="0"/>
                          <a:cs typeface="Arial" panose="020B0604020202020204" pitchFamily="34" charset="0"/>
                        </a:rPr>
                        <a:t>✓ Displasia broncopulmonar.</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2000" dirty="0">
                          <a:latin typeface="Arial" panose="020B0604020202020204" pitchFamily="34" charset="0"/>
                          <a:cs typeface="Arial" panose="020B0604020202020204" pitchFamily="34" charset="0"/>
                        </a:rPr>
                        <a:t>✓ Bronquiolitis.</a:t>
                      </a:r>
                    </a:p>
                    <a:p>
                      <a:pPr algn="just"/>
                      <a:endParaRPr lang="es-MX"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652046467"/>
                  </a:ext>
                </a:extLst>
              </a:tr>
              <a:tr h="2337574">
                <a:tc>
                  <a:txBody>
                    <a:bodyPr/>
                    <a:lstStyle/>
                    <a:p>
                      <a:pPr algn="ctr"/>
                      <a:endParaRPr lang="es-MX" sz="2000" b="1" i="1" dirty="0">
                        <a:latin typeface="Arial" panose="020B0604020202020204" pitchFamily="34" charset="0"/>
                        <a:cs typeface="Arial" panose="020B0604020202020204" pitchFamily="34" charset="0"/>
                      </a:endParaRPr>
                    </a:p>
                    <a:p>
                      <a:pPr algn="ctr"/>
                      <a:endParaRPr lang="es-MX" sz="2000" b="1" i="1" dirty="0">
                        <a:latin typeface="Arial" panose="020B0604020202020204" pitchFamily="34" charset="0"/>
                        <a:cs typeface="Arial" panose="020B0604020202020204" pitchFamily="34" charset="0"/>
                      </a:endParaRPr>
                    </a:p>
                    <a:p>
                      <a:pPr algn="ctr"/>
                      <a:r>
                        <a:rPr lang="es-MX" sz="2000" b="1" i="1" dirty="0">
                          <a:latin typeface="Arial" panose="020B0604020202020204" pitchFamily="34" charset="0"/>
                          <a:cs typeface="Arial" panose="020B0604020202020204" pitchFamily="34" charset="0"/>
                        </a:rPr>
                        <a:t>3-OTRAS INDICACIONES.</a:t>
                      </a:r>
                    </a:p>
                  </a:txBody>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es-MX" sz="2000" dirty="0">
                          <a:latin typeface="Arial" panose="020B0604020202020204" pitchFamily="34" charset="0"/>
                          <a:cs typeface="Arial" panose="020B0604020202020204" pitchFamily="34" charset="0"/>
                        </a:rPr>
                        <a:t>✓ Soporte respiratorio: - post extubación - post quirúrgico.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2000" dirty="0">
                          <a:latin typeface="Arial" panose="020B0604020202020204" pitchFamily="34" charset="0"/>
                          <a:cs typeface="Arial" panose="020B0604020202020204" pitchFamily="34" charset="0"/>
                        </a:rPr>
                        <a:t>✓ Cardiopatías congénitas con aumento del flujo pulmonar.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2000" dirty="0">
                          <a:latin typeface="Arial" panose="020B0604020202020204" pitchFamily="34" charset="0"/>
                          <a:cs typeface="Arial" panose="020B0604020202020204" pitchFamily="34" charset="0"/>
                        </a:rPr>
                        <a:t>✓ Parálisis diafragmática. </a:t>
                      </a:r>
                    </a:p>
                    <a:p>
                      <a:pPr marL="0" marR="0" lvl="0" indent="0" algn="just" defTabSz="914400" rtl="0" eaLnBrk="1" fontAlgn="auto" latinLnBrk="0" hangingPunct="1">
                        <a:lnSpc>
                          <a:spcPct val="100000"/>
                        </a:lnSpc>
                        <a:spcBef>
                          <a:spcPts val="0"/>
                        </a:spcBef>
                        <a:spcAft>
                          <a:spcPts val="0"/>
                        </a:spcAft>
                        <a:buClrTx/>
                        <a:buSzTx/>
                        <a:buFontTx/>
                        <a:buNone/>
                        <a:tabLst/>
                        <a:defRPr/>
                      </a:pPr>
                      <a:r>
                        <a:rPr lang="es-MX" sz="2000" dirty="0">
                          <a:latin typeface="Arial" panose="020B0604020202020204" pitchFamily="34" charset="0"/>
                          <a:cs typeface="Arial" panose="020B0604020202020204" pitchFamily="34" charset="0"/>
                        </a:rPr>
                        <a:t>✓ Laringomalacia, traqueomalacia.</a:t>
                      </a:r>
                    </a:p>
                    <a:p>
                      <a:pPr algn="just"/>
                      <a:endParaRPr lang="es-MX" sz="2000"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700142045"/>
                  </a:ext>
                </a:extLst>
              </a:tr>
            </a:tbl>
          </a:graphicData>
        </a:graphic>
      </p:graphicFrame>
    </p:spTree>
    <p:extLst>
      <p:ext uri="{BB962C8B-B14F-4D97-AF65-F5344CB8AC3E}">
        <p14:creationId xmlns:p14="http://schemas.microsoft.com/office/powerpoint/2010/main" val="27077269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EC7D7AA-2209-40E4-8A66-4FDE83FBD3A7}"/>
              </a:ext>
            </a:extLst>
          </p:cNvPr>
          <p:cNvSpPr txBox="1"/>
          <p:nvPr/>
        </p:nvSpPr>
        <p:spPr>
          <a:xfrm>
            <a:off x="533400" y="1008593"/>
            <a:ext cx="10439400" cy="5509200"/>
          </a:xfrm>
          <a:prstGeom prst="rect">
            <a:avLst/>
          </a:prstGeom>
          <a:noFill/>
        </p:spPr>
        <p:txBody>
          <a:bodyPr wrap="square">
            <a:spAutoFit/>
          </a:bodyPr>
          <a:lstStyle/>
          <a:p>
            <a:endParaRPr lang="es-MX" sz="3200" dirty="0">
              <a:solidFill>
                <a:schemeClr val="accent2">
                  <a:lumMod val="50000"/>
                </a:schemeClr>
              </a:solidFill>
              <a:latin typeface="Arial" panose="020B0604020202020204" pitchFamily="34" charset="0"/>
              <a:cs typeface="Arial" panose="020B0604020202020204" pitchFamily="34" charset="0"/>
            </a:endParaRPr>
          </a:p>
          <a:p>
            <a:r>
              <a:rPr lang="es-MX" sz="3200" dirty="0">
                <a:solidFill>
                  <a:schemeClr val="accent2">
                    <a:lumMod val="50000"/>
                  </a:schemeClr>
                </a:solidFill>
                <a:latin typeface="Arial" panose="020B0604020202020204" pitchFamily="34" charset="0"/>
                <a:cs typeface="Arial" panose="020B0604020202020204" pitchFamily="34" charset="0"/>
              </a:rPr>
              <a:t>                     </a:t>
            </a:r>
            <a:r>
              <a:rPr lang="es-MX" sz="3200" dirty="0">
                <a:solidFill>
                  <a:schemeClr val="accent6">
                    <a:lumMod val="75000"/>
                  </a:schemeClr>
                </a:solidFill>
                <a:latin typeface="Arial" panose="020B0604020202020204" pitchFamily="34" charset="0"/>
                <a:cs typeface="Arial" panose="020B0604020202020204" pitchFamily="34" charset="0"/>
              </a:rPr>
              <a:t>•Hernia diafragmática congénita. </a:t>
            </a:r>
          </a:p>
          <a:p>
            <a:endParaRPr lang="es-MX" sz="3200" dirty="0">
              <a:solidFill>
                <a:schemeClr val="accent6">
                  <a:lumMod val="75000"/>
                </a:schemeClr>
              </a:solidFill>
              <a:latin typeface="Arial" panose="020B0604020202020204" pitchFamily="34" charset="0"/>
              <a:cs typeface="Arial" panose="020B0604020202020204" pitchFamily="34" charset="0"/>
            </a:endParaRPr>
          </a:p>
          <a:p>
            <a:endParaRPr lang="es-MX" sz="3200" dirty="0">
              <a:solidFill>
                <a:schemeClr val="accent6">
                  <a:lumMod val="75000"/>
                </a:schemeClr>
              </a:solidFill>
              <a:latin typeface="Arial" panose="020B0604020202020204" pitchFamily="34" charset="0"/>
              <a:cs typeface="Arial" panose="020B0604020202020204" pitchFamily="34" charset="0"/>
            </a:endParaRPr>
          </a:p>
          <a:p>
            <a:r>
              <a:rPr lang="es-MX" sz="3200" dirty="0">
                <a:solidFill>
                  <a:schemeClr val="accent6">
                    <a:lumMod val="75000"/>
                  </a:schemeClr>
                </a:solidFill>
                <a:latin typeface="Arial" panose="020B0604020202020204" pitchFamily="34" charset="0"/>
                <a:cs typeface="Arial" panose="020B0604020202020204" pitchFamily="34" charset="0"/>
              </a:rPr>
              <a:t>• Neumotórax. </a:t>
            </a:r>
          </a:p>
          <a:p>
            <a:endParaRPr lang="es-MX" sz="3200" dirty="0">
              <a:solidFill>
                <a:schemeClr val="accent6">
                  <a:lumMod val="75000"/>
                </a:schemeClr>
              </a:solidFill>
              <a:latin typeface="Arial" panose="020B0604020202020204" pitchFamily="34" charset="0"/>
              <a:cs typeface="Arial" panose="020B0604020202020204" pitchFamily="34" charset="0"/>
            </a:endParaRPr>
          </a:p>
          <a:p>
            <a:endParaRPr lang="es-MX" sz="3200" dirty="0">
              <a:solidFill>
                <a:schemeClr val="accent6">
                  <a:lumMod val="75000"/>
                </a:schemeClr>
              </a:solidFill>
              <a:latin typeface="Arial" panose="020B0604020202020204" pitchFamily="34" charset="0"/>
              <a:cs typeface="Arial" panose="020B0604020202020204" pitchFamily="34" charset="0"/>
            </a:endParaRPr>
          </a:p>
          <a:p>
            <a:r>
              <a:rPr lang="es-MX" sz="3200" dirty="0">
                <a:solidFill>
                  <a:schemeClr val="accent6">
                    <a:lumMod val="75000"/>
                  </a:schemeClr>
                </a:solidFill>
                <a:latin typeface="Arial" panose="020B0604020202020204" pitchFamily="34" charset="0"/>
                <a:cs typeface="Arial" panose="020B0604020202020204" pitchFamily="34" charset="0"/>
              </a:rPr>
              <a:t>                                    • Sedación profunda. </a:t>
            </a:r>
          </a:p>
          <a:p>
            <a:endParaRPr lang="es-MX" sz="3200" dirty="0">
              <a:solidFill>
                <a:schemeClr val="accent6">
                  <a:lumMod val="75000"/>
                </a:schemeClr>
              </a:solidFill>
              <a:latin typeface="Arial" panose="020B0604020202020204" pitchFamily="34" charset="0"/>
              <a:cs typeface="Arial" panose="020B0604020202020204" pitchFamily="34" charset="0"/>
            </a:endParaRPr>
          </a:p>
          <a:p>
            <a:endParaRPr lang="es-MX" sz="3200" dirty="0">
              <a:solidFill>
                <a:schemeClr val="accent6">
                  <a:lumMod val="75000"/>
                </a:schemeClr>
              </a:solidFill>
              <a:latin typeface="Arial" panose="020B0604020202020204" pitchFamily="34" charset="0"/>
              <a:cs typeface="Arial" panose="020B0604020202020204" pitchFamily="34" charset="0"/>
            </a:endParaRPr>
          </a:p>
          <a:p>
            <a:r>
              <a:rPr lang="es-MX" sz="3200" dirty="0">
                <a:solidFill>
                  <a:schemeClr val="accent6">
                    <a:lumMod val="75000"/>
                  </a:schemeClr>
                </a:solidFill>
                <a:latin typeface="Arial" panose="020B0604020202020204" pitchFamily="34" charset="0"/>
                <a:cs typeface="Arial" panose="020B0604020202020204" pitchFamily="34" charset="0"/>
              </a:rPr>
              <a:t>• Enterocolitis necrotizante. </a:t>
            </a:r>
          </a:p>
        </p:txBody>
      </p:sp>
      <p:sp>
        <p:nvSpPr>
          <p:cNvPr id="7" name="CuadroTexto 6">
            <a:extLst>
              <a:ext uri="{FF2B5EF4-FFF2-40B4-BE49-F238E27FC236}">
                <a16:creationId xmlns:a16="http://schemas.microsoft.com/office/drawing/2014/main" id="{D5A3CA4C-1B5A-4CD5-8B34-F0D28924A53D}"/>
              </a:ext>
            </a:extLst>
          </p:cNvPr>
          <p:cNvSpPr txBox="1"/>
          <p:nvPr/>
        </p:nvSpPr>
        <p:spPr>
          <a:xfrm>
            <a:off x="342900" y="403183"/>
            <a:ext cx="9372600" cy="707886"/>
          </a:xfrm>
          <a:prstGeom prst="rect">
            <a:avLst/>
          </a:prstGeom>
          <a:noFill/>
        </p:spPr>
        <p:txBody>
          <a:bodyPr wrap="square">
            <a:spAutoFit/>
          </a:bodyPr>
          <a:lstStyle/>
          <a:p>
            <a:r>
              <a:rPr lang="es-MX" sz="4000" dirty="0">
                <a:latin typeface="Arial" panose="020B0604020202020204" pitchFamily="34" charset="0"/>
                <a:cs typeface="Arial" panose="020B0604020202020204" pitchFamily="34" charset="0"/>
              </a:rPr>
              <a:t>CONTRAINDICACIONES DEL CPAP-N. </a:t>
            </a:r>
          </a:p>
        </p:txBody>
      </p:sp>
      <p:pic>
        <p:nvPicPr>
          <p:cNvPr id="4098" name="Picture 2" descr="Hernia diafragmática congénita derecha: reporte de un caso exitoso tratado  por toracoscopia. | Pediatría">
            <a:extLst>
              <a:ext uri="{FF2B5EF4-FFF2-40B4-BE49-F238E27FC236}">
                <a16:creationId xmlns:a16="http://schemas.microsoft.com/office/drawing/2014/main" id="{6BFF14F4-789D-48E5-A418-534EDAE787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172576" y="1308216"/>
            <a:ext cx="2382342" cy="1479560"/>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Neumotórax espontáneo. A propósito de un caso clínico | Medicina de  Familia. SEMERGEN">
            <a:extLst>
              <a:ext uri="{FF2B5EF4-FFF2-40B4-BE49-F238E27FC236}">
                <a16:creationId xmlns:a16="http://schemas.microsoft.com/office/drawing/2014/main" id="{3F752937-CAC1-4859-8A3F-6E4DF883A0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33775" y="2584336"/>
            <a:ext cx="2066925" cy="13880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Protocolo de sedación y analgesia neonatal">
            <a:extLst>
              <a:ext uri="{FF2B5EF4-FFF2-40B4-BE49-F238E27FC236}">
                <a16:creationId xmlns:a16="http://schemas.microsoft.com/office/drawing/2014/main" id="{60D229DA-812A-4B41-B389-4DE0F49D5A9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72576" y="3763193"/>
            <a:ext cx="2382342" cy="1479560"/>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Enterocolitis necrotizante">
            <a:extLst>
              <a:ext uri="{FF2B5EF4-FFF2-40B4-BE49-F238E27FC236}">
                <a16:creationId xmlns:a16="http://schemas.microsoft.com/office/drawing/2014/main" id="{8B4D6AE2-950D-4F71-84B1-049DDED10550}"/>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5408"/>
          <a:stretch/>
        </p:blipFill>
        <p:spPr bwMode="auto">
          <a:xfrm>
            <a:off x="5753100" y="5315252"/>
            <a:ext cx="2066924" cy="14573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5252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13CD867-18F6-4DE3-A0DA-868D5ED9CCF9}"/>
              </a:ext>
            </a:extLst>
          </p:cNvPr>
          <p:cNvSpPr txBox="1"/>
          <p:nvPr/>
        </p:nvSpPr>
        <p:spPr>
          <a:xfrm>
            <a:off x="3530600" y="1526882"/>
            <a:ext cx="6096000" cy="584775"/>
          </a:xfrm>
          <a:prstGeom prst="rect">
            <a:avLst/>
          </a:prstGeom>
          <a:noFill/>
        </p:spPr>
        <p:txBody>
          <a:bodyPr wrap="square">
            <a:spAutoFit/>
          </a:bodyPr>
          <a:lstStyle/>
          <a:p>
            <a:pPr marL="285750" indent="-285750" algn="ctr">
              <a:buFont typeface="Wingdings" panose="05000000000000000000" pitchFamily="2" charset="2"/>
              <a:buChar char="§"/>
            </a:pPr>
            <a:r>
              <a:rPr lang="es-MX" sz="3200" dirty="0">
                <a:solidFill>
                  <a:schemeClr val="accent6">
                    <a:lumMod val="75000"/>
                  </a:schemeClr>
                </a:solidFill>
                <a:latin typeface="Arial" panose="020B0604020202020204" pitchFamily="34" charset="0"/>
                <a:cs typeface="Arial" panose="020B0604020202020204" pitchFamily="34" charset="0"/>
              </a:rPr>
              <a:t>Onfalocele y gastrosquisis. </a:t>
            </a:r>
          </a:p>
        </p:txBody>
      </p:sp>
      <p:pic>
        <p:nvPicPr>
          <p:cNvPr id="5122" name="Picture 2" descr="Luz Medica - Diferencias entre gastrosquisis y onfalocele 😮 | Facebook">
            <a:extLst>
              <a:ext uri="{FF2B5EF4-FFF2-40B4-BE49-F238E27FC236}">
                <a16:creationId xmlns:a16="http://schemas.microsoft.com/office/drawing/2014/main" id="{A481F2D2-DFE2-481B-9C5E-BE8B930F3C0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1338" y="577841"/>
            <a:ext cx="2896758" cy="248285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FTE (fístula traqueoesofágica) en niños: ENT de Children's Health">
            <a:extLst>
              <a:ext uri="{FF2B5EF4-FFF2-40B4-BE49-F238E27FC236}">
                <a16:creationId xmlns:a16="http://schemas.microsoft.com/office/drawing/2014/main" id="{F096110A-47BD-4E33-AEAC-720DC00A58C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1879" y="5250172"/>
            <a:ext cx="3495675" cy="130492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Tratamiento de la fisura labio palatina | Revista Médica Clínica Las Condes">
            <a:extLst>
              <a:ext uri="{FF2B5EF4-FFF2-40B4-BE49-F238E27FC236}">
                <a16:creationId xmlns:a16="http://schemas.microsoft.com/office/drawing/2014/main" id="{3B4D2013-AC35-45C4-9E9F-9548879879D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18575" y="3060699"/>
            <a:ext cx="2609850" cy="1752600"/>
          </a:xfrm>
          <a:prstGeom prst="rect">
            <a:avLst/>
          </a:prstGeom>
          <a:noFill/>
          <a:extLst>
            <a:ext uri="{909E8E84-426E-40DD-AFC4-6F175D3DCCD1}">
              <a14:hiddenFill xmlns:a14="http://schemas.microsoft.com/office/drawing/2010/main">
                <a:solidFill>
                  <a:srgbClr val="FFFFFF"/>
                </a:solidFill>
              </a14:hiddenFill>
            </a:ext>
          </a:extLst>
        </p:spPr>
      </p:pic>
      <p:sp>
        <p:nvSpPr>
          <p:cNvPr id="10" name="CuadroTexto 9">
            <a:extLst>
              <a:ext uri="{FF2B5EF4-FFF2-40B4-BE49-F238E27FC236}">
                <a16:creationId xmlns:a16="http://schemas.microsoft.com/office/drawing/2014/main" id="{8301BE05-F942-4EF8-922E-3A9FE68245FE}"/>
              </a:ext>
            </a:extLst>
          </p:cNvPr>
          <p:cNvSpPr txBox="1"/>
          <p:nvPr/>
        </p:nvSpPr>
        <p:spPr>
          <a:xfrm>
            <a:off x="2970213" y="3208009"/>
            <a:ext cx="5948362" cy="135421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s-MX" sz="18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s-MX" sz="3200" b="0" i="0" u="none" strike="noStrike" kern="1200" cap="none" spc="0" normalizeH="0" baseline="0" noProof="0" dirty="0">
                <a:ln>
                  <a:noFill/>
                </a:ln>
                <a:solidFill>
                  <a:schemeClr val="accent2">
                    <a:lumMod val="50000"/>
                  </a:schemeClr>
                </a:solidFill>
                <a:effectLst/>
                <a:uLnTx/>
                <a:uFillTx/>
                <a:latin typeface="Arial" panose="020B0604020202020204" pitchFamily="34" charset="0"/>
                <a:cs typeface="Arial" panose="020B0604020202020204" pitchFamily="34" charset="0"/>
              </a:rPr>
              <a:t>• </a:t>
            </a:r>
            <a:r>
              <a:rPr kumimoji="0" lang="es-MX" sz="3200" b="0" i="0" u="none" strike="noStrike" kern="1200" cap="none" spc="0" normalizeH="0" baseline="0" noProof="0" dirty="0">
                <a:ln>
                  <a:noFill/>
                </a:ln>
                <a:solidFill>
                  <a:schemeClr val="accent6">
                    <a:lumMod val="75000"/>
                  </a:schemeClr>
                </a:solidFill>
                <a:effectLst/>
                <a:uLnTx/>
                <a:uFillTx/>
                <a:latin typeface="Arial" panose="020B0604020202020204" pitchFamily="34" charset="0"/>
                <a:cs typeface="Arial" panose="020B0604020202020204" pitchFamily="34" charset="0"/>
              </a:rPr>
              <a:t>Fisura palatina, labio leporino, paladar hendido completo. </a:t>
            </a:r>
          </a:p>
        </p:txBody>
      </p:sp>
      <p:sp>
        <p:nvSpPr>
          <p:cNvPr id="12" name="CuadroTexto 11">
            <a:extLst>
              <a:ext uri="{FF2B5EF4-FFF2-40B4-BE49-F238E27FC236}">
                <a16:creationId xmlns:a16="http://schemas.microsoft.com/office/drawing/2014/main" id="{1C23D33A-BD0E-4007-95BC-2178EDE928E7}"/>
              </a:ext>
            </a:extLst>
          </p:cNvPr>
          <p:cNvSpPr txBox="1"/>
          <p:nvPr/>
        </p:nvSpPr>
        <p:spPr>
          <a:xfrm>
            <a:off x="3708400" y="5439330"/>
            <a:ext cx="8305800" cy="1077218"/>
          </a:xfrm>
          <a:prstGeom prst="rect">
            <a:avLst/>
          </a:prstGeom>
          <a:noFill/>
        </p:spPr>
        <p:txBody>
          <a:bodyPr wrap="square">
            <a:spAutoFit/>
          </a:bodyPr>
          <a:lstStyle/>
          <a:p>
            <a:pPr marL="457200" indent="-457200">
              <a:buFont typeface="Wingdings" panose="05000000000000000000" pitchFamily="2" charset="2"/>
              <a:buChar char="§"/>
            </a:pPr>
            <a:r>
              <a:rPr lang="es-ES" sz="3200" dirty="0">
                <a:solidFill>
                  <a:schemeClr val="accent6">
                    <a:lumMod val="75000"/>
                  </a:schemeClr>
                </a:solidFill>
                <a:latin typeface="Arial" panose="020B0604020202020204" pitchFamily="34" charset="0"/>
                <a:cs typeface="Arial" panose="020B0604020202020204" pitchFamily="34" charset="0"/>
              </a:rPr>
              <a:t>Fístula traqueo-esofágica con o sin atresia de esófago. </a:t>
            </a:r>
          </a:p>
        </p:txBody>
      </p:sp>
    </p:spTree>
    <p:extLst>
      <p:ext uri="{BB962C8B-B14F-4D97-AF65-F5344CB8AC3E}">
        <p14:creationId xmlns:p14="http://schemas.microsoft.com/office/powerpoint/2010/main" val="6576949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uadroTexto 6">
            <a:extLst>
              <a:ext uri="{FF2B5EF4-FFF2-40B4-BE49-F238E27FC236}">
                <a16:creationId xmlns:a16="http://schemas.microsoft.com/office/drawing/2014/main" id="{47BC7436-8C9D-4BF6-9D33-2C9C5785648F}"/>
              </a:ext>
            </a:extLst>
          </p:cNvPr>
          <p:cNvSpPr txBox="1"/>
          <p:nvPr/>
        </p:nvSpPr>
        <p:spPr>
          <a:xfrm>
            <a:off x="533400" y="1582341"/>
            <a:ext cx="11303000" cy="3970318"/>
          </a:xfrm>
          <a:prstGeom prst="rect">
            <a:avLst/>
          </a:prstGeom>
          <a:noFill/>
        </p:spPr>
        <p:txBody>
          <a:bodyPr wrap="square">
            <a:spAutoFit/>
          </a:bodyPr>
          <a:lstStyle/>
          <a:p>
            <a:pPr algn="just"/>
            <a:r>
              <a:rPr lang="es-ES" sz="3200" dirty="0">
                <a:latin typeface="Arial" panose="020B0604020202020204" pitchFamily="34" charset="0"/>
                <a:cs typeface="Arial" panose="020B0604020202020204" pitchFamily="34" charset="0"/>
              </a:rPr>
              <a:t>Para el buen funcionamiento del sistema CPAP es necesario proveer: </a:t>
            </a:r>
          </a:p>
          <a:p>
            <a:pPr algn="just"/>
            <a:endParaRPr lang="es-ES" sz="3200" dirty="0">
              <a:latin typeface="Arial" panose="020B0604020202020204" pitchFamily="34" charset="0"/>
              <a:cs typeface="Arial" panose="020B0604020202020204" pitchFamily="34" charset="0"/>
            </a:endParaRPr>
          </a:p>
          <a:p>
            <a:pPr algn="just"/>
            <a:r>
              <a:rPr lang="es-ES" sz="3200" dirty="0">
                <a:latin typeface="Arial" panose="020B0604020202020204" pitchFamily="34" charset="0"/>
                <a:cs typeface="Arial" panose="020B0604020202020204" pitchFamily="34" charset="0"/>
              </a:rPr>
              <a:t>• Un flujo de gas (mezcla de O2 y aire comprimido) entre 5 a 10 l/m, generalmente con un flujo cercano a 5 l/min ya es posible administrar la PPC deseada en la mayoría de los neonatos. </a:t>
            </a:r>
          </a:p>
          <a:p>
            <a:pPr algn="just"/>
            <a:endParaRPr lang="es-ES" sz="2800" dirty="0">
              <a:latin typeface="Arial" panose="020B0604020202020204" pitchFamily="34" charset="0"/>
              <a:cs typeface="Arial" panose="020B0604020202020204" pitchFamily="34" charset="0"/>
            </a:endParaRPr>
          </a:p>
        </p:txBody>
      </p:sp>
      <p:sp>
        <p:nvSpPr>
          <p:cNvPr id="9" name="CuadroTexto 8">
            <a:extLst>
              <a:ext uri="{FF2B5EF4-FFF2-40B4-BE49-F238E27FC236}">
                <a16:creationId xmlns:a16="http://schemas.microsoft.com/office/drawing/2014/main" id="{2EBE1B71-E835-44ED-9AB5-36D467A7A357}"/>
              </a:ext>
            </a:extLst>
          </p:cNvPr>
          <p:cNvSpPr txBox="1"/>
          <p:nvPr/>
        </p:nvSpPr>
        <p:spPr>
          <a:xfrm>
            <a:off x="304800" y="386834"/>
            <a:ext cx="7480300" cy="707886"/>
          </a:xfrm>
          <a:prstGeom prst="rect">
            <a:avLst/>
          </a:prstGeom>
          <a:noFill/>
        </p:spPr>
        <p:txBody>
          <a:bodyPr wrap="square">
            <a:spAutoFit/>
          </a:bodyPr>
          <a:lstStyle/>
          <a:p>
            <a:r>
              <a:rPr lang="es-MX" sz="4000" dirty="0">
                <a:latin typeface="Arial" panose="020B0604020202020204" pitchFamily="34" charset="0"/>
                <a:cs typeface="Arial" panose="020B0604020202020204" pitchFamily="34" charset="0"/>
              </a:rPr>
              <a:t>¿CÓMO INICIAR CPAP-N? </a:t>
            </a:r>
          </a:p>
        </p:txBody>
      </p:sp>
    </p:spTree>
    <p:extLst>
      <p:ext uri="{BB962C8B-B14F-4D97-AF65-F5344CB8AC3E}">
        <p14:creationId xmlns:p14="http://schemas.microsoft.com/office/powerpoint/2010/main" val="38638257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82B443F0-FF58-4B18-AAA6-E9739C841BE8}"/>
              </a:ext>
            </a:extLst>
          </p:cNvPr>
          <p:cNvSpPr txBox="1"/>
          <p:nvPr/>
        </p:nvSpPr>
        <p:spPr>
          <a:xfrm>
            <a:off x="3048000" y="2828836"/>
            <a:ext cx="6096000" cy="369332"/>
          </a:xfrm>
          <a:prstGeom prst="rect">
            <a:avLst/>
          </a:prstGeom>
          <a:noFill/>
        </p:spPr>
        <p:txBody>
          <a:bodyPr wrap="square">
            <a:spAutoFit/>
          </a:bodyPr>
          <a:lstStyle/>
          <a:p>
            <a:r>
              <a:rPr lang="es-ES" sz="1800" dirty="0">
                <a:latin typeface="Arial" panose="020B0604020202020204" pitchFamily="34" charset="0"/>
                <a:cs typeface="Arial" panose="020B0604020202020204" pitchFamily="34" charset="0"/>
              </a:rPr>
              <a:t>•</a:t>
            </a:r>
            <a:endParaRPr lang="es-MX" dirty="0"/>
          </a:p>
        </p:txBody>
      </p:sp>
      <p:sp>
        <p:nvSpPr>
          <p:cNvPr id="5" name="CuadroTexto 4">
            <a:extLst>
              <a:ext uri="{FF2B5EF4-FFF2-40B4-BE49-F238E27FC236}">
                <a16:creationId xmlns:a16="http://schemas.microsoft.com/office/drawing/2014/main" id="{0545F0FB-D1F3-47C9-8D07-2B7EE8574F8E}"/>
              </a:ext>
            </a:extLst>
          </p:cNvPr>
          <p:cNvSpPr txBox="1"/>
          <p:nvPr/>
        </p:nvSpPr>
        <p:spPr>
          <a:xfrm>
            <a:off x="323850" y="458957"/>
            <a:ext cx="11544300" cy="2554545"/>
          </a:xfrm>
          <a:prstGeom prst="rect">
            <a:avLst/>
          </a:prstGeom>
          <a:noFill/>
        </p:spPr>
        <p:txBody>
          <a:bodyPr wrap="square">
            <a:spAutoFit/>
          </a:bodyPr>
          <a:lstStyle/>
          <a:p>
            <a:pPr algn="just"/>
            <a:r>
              <a:rPr lang="es-ES" sz="3200" dirty="0">
                <a:latin typeface="Arial" panose="020B0604020202020204" pitchFamily="34" charset="0"/>
                <a:cs typeface="Arial" panose="020B0604020202020204" pitchFamily="34" charset="0"/>
              </a:rPr>
              <a:t>• Una presión (PPC) que dependerá de las necesidades o estado respiratorio del RN, siendo recomendado una presión entre 4 a 7 cmH</a:t>
            </a:r>
            <a:r>
              <a:rPr lang="es-ES" sz="3200" b="1" baseline="-25000" dirty="0">
                <a:latin typeface="Arial" panose="020B0604020202020204" pitchFamily="34" charset="0"/>
                <a:cs typeface="Arial" panose="020B0604020202020204" pitchFamily="34" charset="0"/>
              </a:rPr>
              <a:t>2</a:t>
            </a:r>
            <a:r>
              <a:rPr lang="es-ES" sz="3200" dirty="0">
                <a:latin typeface="Arial" panose="020B0604020202020204" pitchFamily="34" charset="0"/>
                <a:cs typeface="Arial" panose="020B0604020202020204" pitchFamily="34" charset="0"/>
              </a:rPr>
              <a:t>O, debiendo la misma ser modificada de forma dinámica acorde al estado clínico-respiratorio y/o radiológico-laboratorial del neonato. </a:t>
            </a:r>
          </a:p>
        </p:txBody>
      </p:sp>
      <p:pic>
        <p:nvPicPr>
          <p:cNvPr id="6" name="Imagen 5">
            <a:extLst>
              <a:ext uri="{FF2B5EF4-FFF2-40B4-BE49-F238E27FC236}">
                <a16:creationId xmlns:a16="http://schemas.microsoft.com/office/drawing/2014/main" id="{18967DD5-9C1C-413B-BF3B-1AADA5B24A63}"/>
              </a:ext>
            </a:extLst>
          </p:cNvPr>
          <p:cNvPicPr>
            <a:picLocks noChangeAspect="1"/>
          </p:cNvPicPr>
          <p:nvPr/>
        </p:nvPicPr>
        <p:blipFill>
          <a:blip r:embed="rId2"/>
          <a:stretch>
            <a:fillRect/>
          </a:stretch>
        </p:blipFill>
        <p:spPr>
          <a:xfrm>
            <a:off x="2806700" y="3198168"/>
            <a:ext cx="7061199" cy="3355032"/>
          </a:xfrm>
          <a:prstGeom prst="rect">
            <a:avLst/>
          </a:prstGeom>
        </p:spPr>
      </p:pic>
    </p:spTree>
    <p:extLst>
      <p:ext uri="{BB962C8B-B14F-4D97-AF65-F5344CB8AC3E}">
        <p14:creationId xmlns:p14="http://schemas.microsoft.com/office/powerpoint/2010/main" val="31889879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C039796D-3BB7-492C-9096-B3BEAB9B8F3B}"/>
              </a:ext>
            </a:extLst>
          </p:cNvPr>
          <p:cNvSpPr txBox="1"/>
          <p:nvPr/>
        </p:nvSpPr>
        <p:spPr>
          <a:xfrm>
            <a:off x="5740400" y="930793"/>
            <a:ext cx="5969000" cy="5016758"/>
          </a:xfrm>
          <a:prstGeom prst="rect">
            <a:avLst/>
          </a:prstGeom>
          <a:noFill/>
        </p:spPr>
        <p:txBody>
          <a:bodyPr wrap="square">
            <a:spAutoFit/>
          </a:bodyPr>
          <a:lstStyle/>
          <a:p>
            <a:pPr marL="457200" indent="-457200" algn="just">
              <a:buFont typeface="Arial" panose="020B0604020202020204" pitchFamily="34" charset="0"/>
              <a:buChar char="•"/>
            </a:pPr>
            <a:r>
              <a:rPr lang="es-ES" sz="3200" dirty="0">
                <a:latin typeface="Arial" panose="020B0604020202020204" pitchFamily="34" charset="0"/>
                <a:cs typeface="Arial" panose="020B0604020202020204" pitchFamily="34" charset="0"/>
              </a:rPr>
              <a:t>Una FiO2 que se ajustará según los objetivos de saturación y/o PaO2 deseados acorde a la EG y patología del neonato.</a:t>
            </a:r>
          </a:p>
          <a:p>
            <a:pPr algn="just"/>
            <a:endParaRPr lang="es-ES" sz="3200" dirty="0">
              <a:latin typeface="Arial" panose="020B0604020202020204" pitchFamily="34" charset="0"/>
              <a:cs typeface="Arial" panose="020B0604020202020204" pitchFamily="34" charset="0"/>
            </a:endParaRPr>
          </a:p>
          <a:p>
            <a:pPr algn="just"/>
            <a:r>
              <a:rPr lang="es-ES" sz="3200" dirty="0">
                <a:latin typeface="Arial" panose="020B0604020202020204" pitchFamily="34" charset="0"/>
                <a:cs typeface="Arial" panose="020B0604020202020204" pitchFamily="34" charset="0"/>
              </a:rPr>
              <a:t> • Una temperatura alrededor de 37</a:t>
            </a:r>
            <a:r>
              <a:rPr lang="es-ES" sz="3200" baseline="30000" dirty="0">
                <a:latin typeface="Arial" panose="020B0604020202020204" pitchFamily="34" charset="0"/>
                <a:cs typeface="Arial" panose="020B0604020202020204" pitchFamily="34" charset="0"/>
              </a:rPr>
              <a:t>o</a:t>
            </a:r>
            <a:r>
              <a:rPr lang="es-ES" sz="3200" dirty="0">
                <a:latin typeface="Arial" panose="020B0604020202020204" pitchFamily="34" charset="0"/>
                <a:cs typeface="Arial" panose="020B0604020202020204" pitchFamily="34" charset="0"/>
              </a:rPr>
              <a:t>C y una humedad cercana al 100% de los gases inspirados.</a:t>
            </a:r>
            <a:endParaRPr lang="es-MX" sz="3200" dirty="0"/>
          </a:p>
        </p:txBody>
      </p:sp>
      <p:pic>
        <p:nvPicPr>
          <p:cNvPr id="4" name="Imagen 3">
            <a:extLst>
              <a:ext uri="{FF2B5EF4-FFF2-40B4-BE49-F238E27FC236}">
                <a16:creationId xmlns:a16="http://schemas.microsoft.com/office/drawing/2014/main" id="{D3C236B3-0F99-4D6F-B6C4-84E88D51527B}"/>
              </a:ext>
            </a:extLst>
          </p:cNvPr>
          <p:cNvPicPr>
            <a:picLocks noChangeAspect="1"/>
          </p:cNvPicPr>
          <p:nvPr/>
        </p:nvPicPr>
        <p:blipFill>
          <a:blip r:embed="rId2"/>
          <a:stretch>
            <a:fillRect/>
          </a:stretch>
        </p:blipFill>
        <p:spPr>
          <a:xfrm>
            <a:off x="254000" y="1128250"/>
            <a:ext cx="5232400" cy="4621844"/>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99465449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117AE3D5-E89E-4BB2-91E2-726629610CA2}"/>
              </a:ext>
            </a:extLst>
          </p:cNvPr>
          <p:cNvSpPr txBox="1"/>
          <p:nvPr/>
        </p:nvSpPr>
        <p:spPr>
          <a:xfrm>
            <a:off x="215900" y="553135"/>
            <a:ext cx="11760200" cy="1323439"/>
          </a:xfrm>
          <a:prstGeom prst="rect">
            <a:avLst/>
          </a:prstGeom>
          <a:noFill/>
        </p:spPr>
        <p:txBody>
          <a:bodyPr wrap="square">
            <a:spAutoFit/>
          </a:bodyPr>
          <a:lstStyle/>
          <a:p>
            <a:pPr algn="ctr"/>
            <a:r>
              <a:rPr lang="es-ES" sz="4000" dirty="0">
                <a:latin typeface="Arial" panose="020B0604020202020204" pitchFamily="34" charset="0"/>
                <a:cs typeface="Arial" panose="020B0604020202020204" pitchFamily="34" charset="0"/>
              </a:rPr>
              <a:t>MANEJO DEL RN EN CPAP EN DOS DE LAS INDICACIONES DE CPAP-N MÁS FRECUENTES.</a:t>
            </a:r>
            <a:endParaRPr lang="es-MX" sz="4000" dirty="0">
              <a:latin typeface="Arial" panose="020B0604020202020204" pitchFamily="34" charset="0"/>
              <a:cs typeface="Arial" panose="020B0604020202020204" pitchFamily="34" charset="0"/>
            </a:endParaRPr>
          </a:p>
        </p:txBody>
      </p:sp>
      <p:sp>
        <p:nvSpPr>
          <p:cNvPr id="5" name="CuadroTexto 4">
            <a:extLst>
              <a:ext uri="{FF2B5EF4-FFF2-40B4-BE49-F238E27FC236}">
                <a16:creationId xmlns:a16="http://schemas.microsoft.com/office/drawing/2014/main" id="{67E3D680-27D5-4E35-8FC5-6DB9F5988320}"/>
              </a:ext>
            </a:extLst>
          </p:cNvPr>
          <p:cNvSpPr txBox="1"/>
          <p:nvPr/>
        </p:nvSpPr>
        <p:spPr>
          <a:xfrm>
            <a:off x="215900" y="2654638"/>
            <a:ext cx="11760200" cy="3539430"/>
          </a:xfrm>
          <a:prstGeom prst="rect">
            <a:avLst/>
          </a:prstGeom>
          <a:noFill/>
        </p:spPr>
        <p:txBody>
          <a:bodyPr wrap="square">
            <a:spAutoFit/>
          </a:bodyPr>
          <a:lstStyle/>
          <a:p>
            <a:pPr algn="just"/>
            <a:r>
              <a:rPr lang="es-ES" sz="3200" dirty="0">
                <a:latin typeface="Arial" panose="020B0604020202020204" pitchFamily="34" charset="0"/>
                <a:cs typeface="Arial" panose="020B0604020202020204" pitchFamily="34" charset="0"/>
              </a:rPr>
              <a:t>En el prematuro con SDR lo ideal es la aplicación precoz del CPAP en todo RN prematuro con alta probabilidad de SDR (edad gestacional, sin corticoides prenatal a la madre, sexo masculino, y presencia de dificultad respiratoria) o ante un RN con SDR confirmado con alteración leve-moderada de la ventilación alveolar (hipercapnia) o de la oxigenación (hipoxemia).</a:t>
            </a:r>
            <a:endParaRPr lang="es-MX"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47902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4EC4656-A287-4209-8BF8-0BB1FBB3249D}"/>
              </a:ext>
            </a:extLst>
          </p:cNvPr>
          <p:cNvSpPr txBox="1"/>
          <p:nvPr/>
        </p:nvSpPr>
        <p:spPr>
          <a:xfrm>
            <a:off x="222250" y="625663"/>
            <a:ext cx="6267450" cy="6001643"/>
          </a:xfrm>
          <a:prstGeom prst="rect">
            <a:avLst/>
          </a:prstGeom>
          <a:noFill/>
        </p:spPr>
        <p:txBody>
          <a:bodyPr wrap="square">
            <a:spAutoFit/>
          </a:bodyPr>
          <a:lstStyle/>
          <a:p>
            <a:pPr algn="just"/>
            <a:r>
              <a:rPr lang="es-ES" sz="3200" dirty="0">
                <a:latin typeface="Arial" panose="020B0604020202020204" pitchFamily="34" charset="0"/>
                <a:cs typeface="Arial" panose="020B0604020202020204" pitchFamily="34" charset="0"/>
              </a:rPr>
              <a:t>Iniciar con una presión e/ 4–6 cm H</a:t>
            </a:r>
            <a:r>
              <a:rPr lang="es-ES" sz="3200" b="1" baseline="-25000" dirty="0">
                <a:latin typeface="Arial" panose="020B0604020202020204" pitchFamily="34" charset="0"/>
                <a:cs typeface="Arial" panose="020B0604020202020204" pitchFamily="34" charset="0"/>
              </a:rPr>
              <a:t>2</a:t>
            </a:r>
            <a:r>
              <a:rPr lang="es-ES" sz="3200" dirty="0">
                <a:latin typeface="Arial" panose="020B0604020202020204" pitchFamily="34" charset="0"/>
                <a:cs typeface="Arial" panose="020B0604020202020204" pitchFamily="34" charset="0"/>
              </a:rPr>
              <a:t>O y una FiO</a:t>
            </a:r>
            <a:r>
              <a:rPr lang="es-ES" sz="3200" b="1" baseline="-25000" dirty="0">
                <a:latin typeface="Arial" panose="020B0604020202020204" pitchFamily="34" charset="0"/>
                <a:cs typeface="Arial" panose="020B0604020202020204" pitchFamily="34" charset="0"/>
              </a:rPr>
              <a:t>2</a:t>
            </a:r>
            <a:r>
              <a:rPr lang="es-ES" sz="3200" dirty="0">
                <a:latin typeface="Arial" panose="020B0604020202020204" pitchFamily="34" charset="0"/>
                <a:cs typeface="Arial" panose="020B0604020202020204" pitchFamily="34" charset="0"/>
              </a:rPr>
              <a:t> alrededor de 30 % (0,3), para mantener una saturación percutánea (SpO2) entre 89 – 94%. </a:t>
            </a:r>
          </a:p>
          <a:p>
            <a:pPr algn="just"/>
            <a:endParaRPr lang="es-ES" sz="3200" dirty="0">
              <a:latin typeface="Arial" panose="020B0604020202020204" pitchFamily="34" charset="0"/>
              <a:cs typeface="Arial" panose="020B0604020202020204" pitchFamily="34" charset="0"/>
            </a:endParaRPr>
          </a:p>
          <a:p>
            <a:pPr algn="just"/>
            <a:r>
              <a:rPr lang="es-ES" sz="3200" dirty="0">
                <a:latin typeface="Arial" panose="020B0604020202020204" pitchFamily="34" charset="0"/>
                <a:cs typeface="Arial" panose="020B0604020202020204" pitchFamily="34" charset="0"/>
              </a:rPr>
              <a:t>Es recomendable efectuar un control de gases sanguíneos entre 30–60 minutos y una placa radiográfica entre 1–2 horas luego de iniciar el CPAP, según las condiciones clínicas del RN. </a:t>
            </a:r>
            <a:endParaRPr lang="es-MX" sz="3200" dirty="0">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18BCF278-952C-4476-8316-681275A69138}"/>
              </a:ext>
            </a:extLst>
          </p:cNvPr>
          <p:cNvPicPr>
            <a:picLocks noChangeAspect="1"/>
          </p:cNvPicPr>
          <p:nvPr/>
        </p:nvPicPr>
        <p:blipFill rotWithShape="1">
          <a:blip r:embed="rId2"/>
          <a:srcRect l="29467" t="1053" r="24134" b="3467"/>
          <a:stretch/>
        </p:blipFill>
        <p:spPr>
          <a:xfrm>
            <a:off x="7683500" y="475911"/>
            <a:ext cx="3898900" cy="5906177"/>
          </a:xfrm>
          <a:prstGeom prst="rect">
            <a:avLst/>
          </a:prstGeom>
          <a:effectLst>
            <a:glow rad="228600">
              <a:schemeClr val="accent6">
                <a:satMod val="175000"/>
                <a:alpha val="40000"/>
              </a:schemeClr>
            </a:glow>
          </a:effectLst>
        </p:spPr>
      </p:pic>
    </p:spTree>
    <p:extLst>
      <p:ext uri="{BB962C8B-B14F-4D97-AF65-F5344CB8AC3E}">
        <p14:creationId xmlns:p14="http://schemas.microsoft.com/office/powerpoint/2010/main" val="300052403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4A8E1CD0-A69E-4CC2-9558-5BB5631723C2}"/>
              </a:ext>
            </a:extLst>
          </p:cNvPr>
          <p:cNvSpPr txBox="1"/>
          <p:nvPr/>
        </p:nvSpPr>
        <p:spPr>
          <a:xfrm>
            <a:off x="279400" y="1608673"/>
            <a:ext cx="11226800" cy="5109091"/>
          </a:xfrm>
          <a:prstGeom prst="rect">
            <a:avLst/>
          </a:prstGeom>
          <a:noFill/>
        </p:spPr>
        <p:txBody>
          <a:bodyPr wrap="square">
            <a:spAutoFit/>
          </a:bodyPr>
          <a:lstStyle/>
          <a:p>
            <a:r>
              <a:rPr lang="es-ES" sz="2800" dirty="0">
                <a:solidFill>
                  <a:schemeClr val="accent6">
                    <a:lumMod val="75000"/>
                  </a:schemeClr>
                </a:solidFill>
                <a:latin typeface="Arial" panose="020B0604020202020204" pitchFamily="34" charset="0"/>
                <a:cs typeface="Arial" panose="020B0604020202020204" pitchFamily="34" charset="0"/>
              </a:rPr>
              <a:t>DEL EQUIPO UTILIZADO.</a:t>
            </a:r>
          </a:p>
          <a:p>
            <a:endParaRPr lang="es-ES" sz="2800" dirty="0">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Fuente de oxígeno y aire comprimido. </a:t>
            </a: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Conexiones de las tubuladuras. </a:t>
            </a: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Flujo de gas utilizado (5 – 10 l/min).</a:t>
            </a: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Presión utilizada. </a:t>
            </a: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FiO2 utilizada. </a:t>
            </a:r>
          </a:p>
          <a:p>
            <a:pPr algn="just"/>
            <a:endParaRPr lang="es-ES" dirty="0"/>
          </a:p>
        </p:txBody>
      </p:sp>
      <p:sp>
        <p:nvSpPr>
          <p:cNvPr id="7" name="CuadroTexto 6">
            <a:extLst>
              <a:ext uri="{FF2B5EF4-FFF2-40B4-BE49-F238E27FC236}">
                <a16:creationId xmlns:a16="http://schemas.microsoft.com/office/drawing/2014/main" id="{FD014464-0BC9-45C4-8EA6-6B85F36E8F29}"/>
              </a:ext>
            </a:extLst>
          </p:cNvPr>
          <p:cNvSpPr txBox="1"/>
          <p:nvPr/>
        </p:nvSpPr>
        <p:spPr>
          <a:xfrm>
            <a:off x="469900" y="285234"/>
            <a:ext cx="11722100" cy="1323439"/>
          </a:xfrm>
          <a:prstGeom prst="rect">
            <a:avLst/>
          </a:prstGeom>
          <a:noFill/>
        </p:spPr>
        <p:txBody>
          <a:bodyPr wrap="square">
            <a:spAutoFit/>
          </a:bodyPr>
          <a:lstStyle/>
          <a:p>
            <a:pPr algn="ctr"/>
            <a:r>
              <a:rPr lang="es-ES" sz="4000" dirty="0">
                <a:latin typeface="Arial" panose="020B0604020202020204" pitchFamily="34" charset="0"/>
                <a:cs typeface="Arial" panose="020B0604020202020204" pitchFamily="34" charset="0"/>
              </a:rPr>
              <a:t>CUIDADOS Y CONTROLES DURANTE LA VENTILACIÓN CON CPAP:</a:t>
            </a:r>
            <a:endParaRPr lang="es-MX"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07049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2976404-E258-4D6D-B03A-819FFFA88D52}"/>
              </a:ext>
            </a:extLst>
          </p:cNvPr>
          <p:cNvSpPr txBox="1"/>
          <p:nvPr/>
        </p:nvSpPr>
        <p:spPr>
          <a:xfrm>
            <a:off x="374650" y="478978"/>
            <a:ext cx="11442700" cy="5693866"/>
          </a:xfrm>
          <a:prstGeom prst="rect">
            <a:avLst/>
          </a:prstGeom>
          <a:noFill/>
        </p:spPr>
        <p:txBody>
          <a:bodyPr wrap="square">
            <a:spAutoFit/>
          </a:bodyPr>
          <a:lstStyle/>
          <a:p>
            <a:pPr algn="just"/>
            <a:r>
              <a:rPr lang="es-ES" sz="2800" dirty="0">
                <a:latin typeface="Arial" panose="020B0604020202020204" pitchFamily="34" charset="0"/>
                <a:cs typeface="Arial" panose="020B0604020202020204" pitchFamily="34" charset="0"/>
              </a:rPr>
              <a:t>• </a:t>
            </a:r>
            <a:r>
              <a:rPr lang="es-ES" sz="2800" dirty="0">
                <a:solidFill>
                  <a:srgbClr val="0000FF"/>
                </a:solidFill>
                <a:latin typeface="Arial" panose="020B0604020202020204" pitchFamily="34" charset="0"/>
                <a:cs typeface="Arial" panose="020B0604020202020204" pitchFamily="34" charset="0"/>
              </a:rPr>
              <a:t>Vigilar que la humidificación y la temperatura sean las adecuadas, ya que humidificar y calentar los gases que se administran previenen daños de la mucosa respiratoria. La temperatura adecuada debería estar alrededor de los 37ºC. </a:t>
            </a: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Ajuste adecuado del gorro y cintas de sujeción. </a:t>
            </a: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Vigilar que la cánula (gafa) o mascarilla nasal estén colocadas de forma correcta, para que el tratamiento con CPAP se realice con éxito y sin lesiones nasales. </a:t>
            </a: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Evitar pérdidas de presión por desconexiones del sistema o mal ajuste de la pieza nasal. </a:t>
            </a:r>
            <a:endParaRPr lang="es-MX"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9210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a:extLst>
              <a:ext uri="{FF2B5EF4-FFF2-40B4-BE49-F238E27FC236}">
                <a16:creationId xmlns:a16="http://schemas.microsoft.com/office/drawing/2014/main" id="{13800C42-447B-4C2C-98F0-608BEDAF6006}"/>
              </a:ext>
            </a:extLst>
          </p:cNvPr>
          <p:cNvPicPr>
            <a:picLocks noChangeAspect="1"/>
          </p:cNvPicPr>
          <p:nvPr/>
        </p:nvPicPr>
        <p:blipFill>
          <a:blip r:embed="rId2"/>
          <a:stretch>
            <a:fillRect/>
          </a:stretch>
        </p:blipFill>
        <p:spPr>
          <a:xfrm>
            <a:off x="1518834" y="666750"/>
            <a:ext cx="9408331" cy="5524500"/>
          </a:xfrm>
          <a:prstGeom prst="rect">
            <a:avLst/>
          </a:prstGeom>
          <a:ln>
            <a:solidFill>
              <a:srgbClr val="7030A0"/>
            </a:solidFill>
          </a:ln>
          <a:effectLst>
            <a:innerShdw blurRad="63500" dist="50800" dir="13500000">
              <a:prstClr val="black">
                <a:alpha val="50000"/>
              </a:prstClr>
            </a:innerShdw>
          </a:effectLst>
        </p:spPr>
      </p:pic>
    </p:spTree>
    <p:extLst>
      <p:ext uri="{BB962C8B-B14F-4D97-AF65-F5344CB8AC3E}">
        <p14:creationId xmlns:p14="http://schemas.microsoft.com/office/powerpoint/2010/main" val="360779674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5894E807-5B4C-406C-A1C7-3233DE9568A4}"/>
              </a:ext>
            </a:extLst>
          </p:cNvPr>
          <p:cNvSpPr txBox="1"/>
          <p:nvPr/>
        </p:nvSpPr>
        <p:spPr>
          <a:xfrm>
            <a:off x="342900" y="394544"/>
            <a:ext cx="11074400" cy="6124754"/>
          </a:xfrm>
          <a:prstGeom prst="rect">
            <a:avLst/>
          </a:prstGeom>
          <a:noFill/>
        </p:spPr>
        <p:txBody>
          <a:bodyPr wrap="square">
            <a:spAutoFit/>
          </a:bodyPr>
          <a:lstStyle/>
          <a:p>
            <a:r>
              <a:rPr lang="es-ES" sz="2800" dirty="0">
                <a:solidFill>
                  <a:schemeClr val="accent6">
                    <a:lumMod val="75000"/>
                  </a:schemeClr>
                </a:solidFill>
                <a:latin typeface="Arial" panose="020B0604020202020204" pitchFamily="34" charset="0"/>
                <a:cs typeface="Arial" panose="020B0604020202020204" pitchFamily="34" charset="0"/>
              </a:rPr>
              <a:t>DEL RECIÉN NACIDO. </a:t>
            </a:r>
          </a:p>
          <a:p>
            <a:endParaRPr lang="es-ES" sz="2800" dirty="0">
              <a:latin typeface="Arial" panose="020B0604020202020204" pitchFamily="34" charset="0"/>
              <a:cs typeface="Arial" panose="020B0604020202020204" pitchFamily="34" charset="0"/>
            </a:endParaRPr>
          </a:p>
          <a:p>
            <a:pPr algn="just"/>
            <a:r>
              <a:rPr lang="es-ES" sz="2800" dirty="0">
                <a:latin typeface="Arial" panose="020B0604020202020204" pitchFamily="34" charset="0"/>
                <a:cs typeface="Arial" panose="020B0604020202020204" pitchFamily="34" charset="0"/>
              </a:rPr>
              <a:t>• </a:t>
            </a:r>
            <a:r>
              <a:rPr lang="es-ES" sz="2800" dirty="0">
                <a:solidFill>
                  <a:srgbClr val="0000FF"/>
                </a:solidFill>
                <a:latin typeface="Arial" panose="020B0604020202020204" pitchFamily="34" charset="0"/>
                <a:cs typeface="Arial" panose="020B0604020202020204" pitchFamily="34" charset="0"/>
              </a:rPr>
              <a:t>Monitoreo continuo de signos vitales: FC, FR, SpO2, temperatura axilar (colocar las alarmas según patología y EG). </a:t>
            </a: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Valorar en forma continua el estado clínico del RN, si es posible con el RN en reposo y sin abrir la incubadora. </a:t>
            </a: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Monitoreo de estado de conciencia: tono, respuesta a estímulos, actividad. </a:t>
            </a: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Monitoreo del estado cardiovascular: perfusión central y periférica, PA. </a:t>
            </a:r>
          </a:p>
          <a:p>
            <a:pPr algn="just"/>
            <a:endParaRPr lang="es-MX" sz="2800" dirty="0">
              <a:solidFill>
                <a:srgbClr val="0000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693261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7DA52AB-E030-4FF3-AB7B-BC672A8D6B07}"/>
              </a:ext>
            </a:extLst>
          </p:cNvPr>
          <p:cNvSpPr txBox="1"/>
          <p:nvPr/>
        </p:nvSpPr>
        <p:spPr>
          <a:xfrm>
            <a:off x="273050" y="98842"/>
            <a:ext cx="11645900" cy="6401753"/>
          </a:xfrm>
          <a:prstGeom prst="rect">
            <a:avLst/>
          </a:prstGeom>
          <a:noFill/>
        </p:spPr>
        <p:txBody>
          <a:bodyPr wrap="square">
            <a:spAutoFit/>
          </a:bodyPr>
          <a:lstStyle/>
          <a:p>
            <a:pPr algn="just"/>
            <a:endParaRPr lang="es-ES" sz="1800" dirty="0">
              <a:solidFill>
                <a:srgbClr val="0000FF"/>
              </a:solidFill>
              <a:latin typeface="Arial" panose="020B0604020202020204" pitchFamily="34" charset="0"/>
              <a:cs typeface="Arial" panose="020B0604020202020204" pitchFamily="34" charset="0"/>
            </a:endParaRPr>
          </a:p>
          <a:p>
            <a:pPr algn="just"/>
            <a:r>
              <a:rPr lang="es-ES" sz="1800" dirty="0">
                <a:solidFill>
                  <a:srgbClr val="0000FF"/>
                </a:solidFill>
                <a:latin typeface="Arial" panose="020B0604020202020204" pitchFamily="34" charset="0"/>
                <a:cs typeface="Arial" panose="020B0604020202020204" pitchFamily="34" charset="0"/>
              </a:rPr>
              <a:t>• </a:t>
            </a:r>
            <a:r>
              <a:rPr lang="es-ES" sz="2800" dirty="0">
                <a:solidFill>
                  <a:srgbClr val="0000FF"/>
                </a:solidFill>
                <a:latin typeface="Arial" panose="020B0604020202020204" pitchFamily="34" charset="0"/>
                <a:cs typeface="Arial" panose="020B0604020202020204" pitchFamily="34" charset="0"/>
              </a:rPr>
              <a:t>Registrar datos sobre el empeoramiento o aumento del trabajo respiratorio (quejido, tiraje, retracción, etc.). Ante una descompensación brusca: verificar que no existan fugas en el sistema (tubuladuras, narinas, etc.), verificar presencia de secreciones y descartar complicaciones como neumotórax o atelectasias. </a:t>
            </a: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Registrar la presencia de apnea y maniobra requerida para su resolución. </a:t>
            </a: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Monitoreo del estado gastrointestinal: distensión abdominal, si lo hubiese aspirar suavemente sonda orogástrica y valorar signos y síntomas de una posible enterocolitis necrotizante. </a:t>
            </a: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Monitoreo de posible presencia de lesiones nasales por la interfase.</a:t>
            </a:r>
            <a:endParaRPr lang="es-MX" sz="2800" dirty="0"/>
          </a:p>
        </p:txBody>
      </p:sp>
    </p:spTree>
    <p:extLst>
      <p:ext uri="{BB962C8B-B14F-4D97-AF65-F5344CB8AC3E}">
        <p14:creationId xmlns:p14="http://schemas.microsoft.com/office/powerpoint/2010/main" val="321379837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78D92B4-C035-4351-A607-2EE6168509E3}"/>
              </a:ext>
            </a:extLst>
          </p:cNvPr>
          <p:cNvSpPr txBox="1"/>
          <p:nvPr/>
        </p:nvSpPr>
        <p:spPr>
          <a:xfrm>
            <a:off x="292100" y="357644"/>
            <a:ext cx="11607800" cy="5509200"/>
          </a:xfrm>
          <a:prstGeom prst="rect">
            <a:avLst/>
          </a:prstGeom>
          <a:noFill/>
        </p:spPr>
        <p:txBody>
          <a:bodyPr wrap="square">
            <a:spAutoFit/>
          </a:bodyPr>
          <a:lstStyle/>
          <a:p>
            <a:pPr algn="just"/>
            <a:r>
              <a:rPr lang="es-ES" sz="3200" dirty="0">
                <a:solidFill>
                  <a:schemeClr val="accent6">
                    <a:lumMod val="75000"/>
                  </a:schemeClr>
                </a:solidFill>
                <a:latin typeface="Arial" panose="020B0604020202020204" pitchFamily="34" charset="0"/>
                <a:cs typeface="Arial" panose="020B0604020202020204" pitchFamily="34" charset="0"/>
              </a:rPr>
              <a:t>DE LA INTERFASE Y TUBULADURAS. </a:t>
            </a:r>
          </a:p>
          <a:p>
            <a:pPr algn="just"/>
            <a:endParaRPr lang="es-ES" sz="3200" dirty="0">
              <a:solidFill>
                <a:srgbClr val="0000FF"/>
              </a:solidFill>
              <a:latin typeface="Arial" panose="020B0604020202020204" pitchFamily="34" charset="0"/>
              <a:cs typeface="Arial" panose="020B0604020202020204" pitchFamily="34" charset="0"/>
            </a:endParaRPr>
          </a:p>
          <a:p>
            <a:pPr algn="just"/>
            <a:r>
              <a:rPr lang="es-ES" sz="3200" dirty="0">
                <a:solidFill>
                  <a:srgbClr val="0000FF"/>
                </a:solidFill>
                <a:latin typeface="Arial" panose="020B0604020202020204" pitchFamily="34" charset="0"/>
                <a:cs typeface="Arial" panose="020B0604020202020204" pitchFamily="34" charset="0"/>
              </a:rPr>
              <a:t>• Elegir el tamaño del gorro y de la pieza nasal adecuada. </a:t>
            </a:r>
          </a:p>
          <a:p>
            <a:pPr algn="just"/>
            <a:endParaRPr lang="es-ES" sz="3200" dirty="0">
              <a:solidFill>
                <a:srgbClr val="0000FF"/>
              </a:solidFill>
              <a:latin typeface="Arial" panose="020B0604020202020204" pitchFamily="34" charset="0"/>
              <a:cs typeface="Arial" panose="020B0604020202020204" pitchFamily="34" charset="0"/>
            </a:endParaRPr>
          </a:p>
          <a:p>
            <a:pPr algn="just"/>
            <a:r>
              <a:rPr lang="es-ES" sz="3200" dirty="0">
                <a:solidFill>
                  <a:srgbClr val="0000FF"/>
                </a:solidFill>
                <a:latin typeface="Arial" panose="020B0604020202020204" pitchFamily="34" charset="0"/>
                <a:cs typeface="Arial" panose="020B0604020202020204" pitchFamily="34" charset="0"/>
              </a:rPr>
              <a:t>• Deberán cambiarse los puntos de apoyo de la interfase para evitar la formación de úlceras y la necrosis por presión. </a:t>
            </a:r>
          </a:p>
          <a:p>
            <a:pPr algn="just"/>
            <a:endParaRPr lang="es-ES" sz="3200" dirty="0">
              <a:solidFill>
                <a:srgbClr val="0000FF"/>
              </a:solidFill>
              <a:latin typeface="Arial" panose="020B0604020202020204" pitchFamily="34" charset="0"/>
              <a:cs typeface="Arial" panose="020B0604020202020204" pitchFamily="34" charset="0"/>
            </a:endParaRPr>
          </a:p>
          <a:p>
            <a:pPr algn="just"/>
            <a:r>
              <a:rPr lang="es-ES" sz="3200" dirty="0">
                <a:solidFill>
                  <a:srgbClr val="0000FF"/>
                </a:solidFill>
                <a:latin typeface="Arial" panose="020B0604020202020204" pitchFamily="34" charset="0"/>
                <a:cs typeface="Arial" panose="020B0604020202020204" pitchFamily="34" charset="0"/>
              </a:rPr>
              <a:t>• No se deberá colocar demasiado fuerte la interfase para evitar el traumatismo nasal, pero tampoco se debe fijar de forma débil ya que puede favorecer la pérdida de aire y así disminuir la eficacia del tratamiento. </a:t>
            </a:r>
          </a:p>
        </p:txBody>
      </p:sp>
    </p:spTree>
    <p:extLst>
      <p:ext uri="{BB962C8B-B14F-4D97-AF65-F5344CB8AC3E}">
        <p14:creationId xmlns:p14="http://schemas.microsoft.com/office/powerpoint/2010/main" val="12738839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2A39BBF2-23B6-49EB-B5B6-1ACEE3B693A9}"/>
              </a:ext>
            </a:extLst>
          </p:cNvPr>
          <p:cNvSpPr txBox="1"/>
          <p:nvPr/>
        </p:nvSpPr>
        <p:spPr>
          <a:xfrm>
            <a:off x="177800" y="151179"/>
            <a:ext cx="11836400" cy="6555641"/>
          </a:xfrm>
          <a:prstGeom prst="rect">
            <a:avLst/>
          </a:prstGeom>
          <a:noFill/>
        </p:spPr>
        <p:txBody>
          <a:bodyPr wrap="square">
            <a:spAutoFit/>
          </a:bodyPr>
          <a:lstStyle/>
          <a:p>
            <a:pPr algn="just"/>
            <a:r>
              <a:rPr lang="es-ES" sz="2800" dirty="0">
                <a:solidFill>
                  <a:srgbClr val="0000FF"/>
                </a:solidFill>
                <a:latin typeface="Arial" panose="020B0604020202020204" pitchFamily="34" charset="0"/>
                <a:cs typeface="Arial" panose="020B0604020202020204" pitchFamily="34" charset="0"/>
              </a:rPr>
              <a:t>• El gorro de sujeción también deberá ser del tamaño adecuado para que permita una fijación correcta. Ya que si es muy grande se puede deslizar hacia delante y se perderá tensión en los puntos de fijación mientras que si es muy pequeño se deslizará hacia arriba, tirando de la interfase favoreciendo la formación de alguna lesión en la nariz. </a:t>
            </a:r>
          </a:p>
          <a:p>
            <a:pPr algn="just"/>
            <a:endParaRPr lang="es-ES" sz="2800" dirty="0">
              <a:solidFill>
                <a:srgbClr val="0000FF"/>
              </a:solidFill>
              <a:latin typeface="Arial" panose="020B0604020202020204" pitchFamily="34" charset="0"/>
              <a:cs typeface="Arial" panose="020B0604020202020204" pitchFamily="34" charset="0"/>
            </a:endParaRP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Las enfermeras deben tener conocimiento teórico y experiencia práctica para colocar la cánula nasal cuidadosamente en pacientes con esfuerzo activo. </a:t>
            </a:r>
          </a:p>
          <a:p>
            <a:pPr algn="just"/>
            <a:endParaRPr lang="es-ES" sz="2800" dirty="0">
              <a:solidFill>
                <a:srgbClr val="0000FF"/>
              </a:solidFill>
              <a:latin typeface="Arial" panose="020B0604020202020204" pitchFamily="34" charset="0"/>
              <a:cs typeface="Arial" panose="020B0604020202020204" pitchFamily="34" charset="0"/>
            </a:endParaRPr>
          </a:p>
          <a:p>
            <a:pPr algn="just"/>
            <a:endParaRPr lang="es-ES" sz="2800" dirty="0">
              <a:solidFill>
                <a:srgbClr val="0000FF"/>
              </a:solidFill>
              <a:latin typeface="Arial" panose="020B0604020202020204" pitchFamily="34" charset="0"/>
              <a:cs typeface="Arial" panose="020B0604020202020204" pitchFamily="34" charset="0"/>
            </a:endParaRPr>
          </a:p>
          <a:p>
            <a:pPr algn="just"/>
            <a:r>
              <a:rPr lang="es-ES" sz="2800" dirty="0">
                <a:solidFill>
                  <a:srgbClr val="0000FF"/>
                </a:solidFill>
                <a:latin typeface="Arial" panose="020B0604020202020204" pitchFamily="34" charset="0"/>
                <a:cs typeface="Arial" panose="020B0604020202020204" pitchFamily="34" charset="0"/>
              </a:rPr>
              <a:t>• Vigilar los métodos de sujeción para prevenir el riesgo de lesión isquémica cerebral por compresión de la circulación (ya que los neonatos tienen una gran plasticidad ósea)</a:t>
            </a:r>
          </a:p>
        </p:txBody>
      </p:sp>
    </p:spTree>
    <p:extLst>
      <p:ext uri="{BB962C8B-B14F-4D97-AF65-F5344CB8AC3E}">
        <p14:creationId xmlns:p14="http://schemas.microsoft.com/office/powerpoint/2010/main" val="272585721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669C444-A6B5-4F29-B946-2D48ECE7A300}"/>
              </a:ext>
            </a:extLst>
          </p:cNvPr>
          <p:cNvSpPr txBox="1"/>
          <p:nvPr/>
        </p:nvSpPr>
        <p:spPr>
          <a:xfrm>
            <a:off x="73025" y="264259"/>
            <a:ext cx="12045950" cy="6124754"/>
          </a:xfrm>
          <a:prstGeom prst="rect">
            <a:avLst/>
          </a:prstGeom>
          <a:noFill/>
        </p:spPr>
        <p:txBody>
          <a:bodyPr wrap="square">
            <a:spAutoFit/>
          </a:bodyPr>
          <a:lstStyle/>
          <a:p>
            <a:r>
              <a:rPr lang="es-ES" sz="2800" dirty="0">
                <a:solidFill>
                  <a:schemeClr val="accent6">
                    <a:lumMod val="75000"/>
                  </a:schemeClr>
                </a:solidFill>
                <a:latin typeface="Arial" panose="020B0604020202020204" pitchFamily="34" charset="0"/>
                <a:cs typeface="Arial" panose="020B0604020202020204" pitchFamily="34" charset="0"/>
              </a:rPr>
              <a:t>REQUISITOS DEL SISTEMA IDEAL PARA PROVEER CPAP: </a:t>
            </a:r>
          </a:p>
          <a:p>
            <a:pPr algn="just"/>
            <a:endParaRPr lang="es-ES" sz="2800" dirty="0">
              <a:latin typeface="Arial" panose="020B0604020202020204" pitchFamily="34" charset="0"/>
              <a:cs typeface="Arial" panose="020B0604020202020204" pitchFamily="34" charset="0"/>
            </a:endParaRPr>
          </a:p>
          <a:p>
            <a:pPr algn="just"/>
            <a:r>
              <a:rPr lang="es-ES" sz="2800" dirty="0">
                <a:solidFill>
                  <a:schemeClr val="accent5">
                    <a:lumMod val="75000"/>
                  </a:schemeClr>
                </a:solidFill>
                <a:latin typeface="Arial" panose="020B0604020202020204" pitchFamily="34" charset="0"/>
                <a:cs typeface="Arial" panose="020B0604020202020204" pitchFamily="34" charset="0"/>
              </a:rPr>
              <a:t>• Ser fácil, rápido y seguro de aplicar, mantener y retirar. </a:t>
            </a:r>
          </a:p>
          <a:p>
            <a:pPr algn="just"/>
            <a:r>
              <a:rPr lang="es-ES" sz="2800" dirty="0">
                <a:solidFill>
                  <a:schemeClr val="accent5">
                    <a:lumMod val="75000"/>
                  </a:schemeClr>
                </a:solidFill>
                <a:latin typeface="Arial" panose="020B0604020202020204" pitchFamily="34" charset="0"/>
                <a:cs typeface="Arial" panose="020B0604020202020204" pitchFamily="34" charset="0"/>
              </a:rPr>
              <a:t>• Proveer confort. </a:t>
            </a:r>
          </a:p>
          <a:p>
            <a:pPr algn="just"/>
            <a:r>
              <a:rPr lang="es-ES" sz="2800" dirty="0">
                <a:solidFill>
                  <a:schemeClr val="accent5">
                    <a:lumMod val="75000"/>
                  </a:schemeClr>
                </a:solidFill>
                <a:latin typeface="Arial" panose="020B0604020202020204" pitchFamily="34" charset="0"/>
                <a:cs typeface="Arial" panose="020B0604020202020204" pitchFamily="34" charset="0"/>
              </a:rPr>
              <a:t>• Ser atraumático para el RN. </a:t>
            </a:r>
          </a:p>
          <a:p>
            <a:pPr algn="just"/>
            <a:r>
              <a:rPr lang="es-ES" sz="2800" dirty="0">
                <a:solidFill>
                  <a:schemeClr val="accent5">
                    <a:lumMod val="75000"/>
                  </a:schemeClr>
                </a:solidFill>
                <a:latin typeface="Arial" panose="020B0604020202020204" pitchFamily="34" charset="0"/>
                <a:cs typeface="Arial" panose="020B0604020202020204" pitchFamily="34" charset="0"/>
              </a:rPr>
              <a:t>• Mantener efectivamente las presiones estables en los niveles deseados. </a:t>
            </a:r>
          </a:p>
          <a:p>
            <a:pPr algn="just"/>
            <a:r>
              <a:rPr lang="es-ES" sz="2800" dirty="0">
                <a:solidFill>
                  <a:schemeClr val="accent5">
                    <a:lumMod val="75000"/>
                  </a:schemeClr>
                </a:solidFill>
                <a:latin typeface="Arial" panose="020B0604020202020204" pitchFamily="34" charset="0"/>
                <a:cs typeface="Arial" panose="020B0604020202020204" pitchFamily="34" charset="0"/>
              </a:rPr>
              <a:t>• Ser liviano y flexible. </a:t>
            </a:r>
          </a:p>
          <a:p>
            <a:pPr algn="just"/>
            <a:r>
              <a:rPr lang="es-ES" sz="2800" dirty="0">
                <a:solidFill>
                  <a:schemeClr val="accent5">
                    <a:lumMod val="75000"/>
                  </a:schemeClr>
                </a:solidFill>
                <a:latin typeface="Arial" panose="020B0604020202020204" pitchFamily="34" charset="0"/>
                <a:cs typeface="Arial" panose="020B0604020202020204" pitchFamily="34" charset="0"/>
              </a:rPr>
              <a:t>• Lograr el ajuste adecuado de la gorra y la pieza nasal. </a:t>
            </a:r>
          </a:p>
          <a:p>
            <a:pPr algn="just"/>
            <a:r>
              <a:rPr lang="es-ES" sz="2800" dirty="0">
                <a:solidFill>
                  <a:schemeClr val="accent5">
                    <a:lumMod val="75000"/>
                  </a:schemeClr>
                </a:solidFill>
                <a:latin typeface="Arial" panose="020B0604020202020204" pitchFamily="34" charset="0"/>
                <a:cs typeface="Arial" panose="020B0604020202020204" pitchFamily="34" charset="0"/>
              </a:rPr>
              <a:t>• Permitir la humidificación/calentamiento de los gases(Tª y humedad adecuadas). </a:t>
            </a:r>
          </a:p>
          <a:p>
            <a:pPr algn="just"/>
            <a:r>
              <a:rPr lang="es-ES" sz="2800" dirty="0">
                <a:solidFill>
                  <a:schemeClr val="accent5">
                    <a:lumMod val="75000"/>
                  </a:schemeClr>
                </a:solidFill>
                <a:latin typeface="Arial" panose="020B0604020202020204" pitchFamily="34" charset="0"/>
                <a:cs typeface="Arial" panose="020B0604020202020204" pitchFamily="34" charset="0"/>
              </a:rPr>
              <a:t>• Poseer un sistema de control de la FiO2 (mezclador/blender). </a:t>
            </a:r>
          </a:p>
          <a:p>
            <a:pPr algn="just"/>
            <a:r>
              <a:rPr lang="es-ES" sz="2800" dirty="0">
                <a:solidFill>
                  <a:schemeClr val="accent5">
                    <a:lumMod val="75000"/>
                  </a:schemeClr>
                </a:solidFill>
                <a:latin typeface="Arial" panose="020B0604020202020204" pitchFamily="34" charset="0"/>
                <a:cs typeface="Arial" panose="020B0604020202020204" pitchFamily="34" charset="0"/>
              </a:rPr>
              <a:t>• Presentar baja resistencia a la respiración y al flujo de gas. </a:t>
            </a:r>
          </a:p>
          <a:p>
            <a:pPr algn="just"/>
            <a:r>
              <a:rPr lang="es-ES" sz="2800" dirty="0">
                <a:solidFill>
                  <a:schemeClr val="accent5">
                    <a:lumMod val="75000"/>
                  </a:schemeClr>
                </a:solidFill>
                <a:latin typeface="Arial" panose="020B0604020202020204" pitchFamily="34" charset="0"/>
                <a:cs typeface="Arial" panose="020B0604020202020204" pitchFamily="34" charset="0"/>
              </a:rPr>
              <a:t>• Tener espacio muerto mínimo. </a:t>
            </a:r>
          </a:p>
          <a:p>
            <a:pPr algn="just"/>
            <a:r>
              <a:rPr lang="es-ES" sz="2800" dirty="0">
                <a:solidFill>
                  <a:schemeClr val="accent5">
                    <a:lumMod val="75000"/>
                  </a:schemeClr>
                </a:solidFill>
                <a:latin typeface="Arial" panose="020B0604020202020204" pitchFamily="34" charset="0"/>
                <a:cs typeface="Arial" panose="020B0604020202020204" pitchFamily="34" charset="0"/>
              </a:rPr>
              <a:t>• Prevenir fugas de presión.</a:t>
            </a:r>
            <a:endParaRPr lang="es-MX" sz="2800" dirty="0">
              <a:solidFill>
                <a:schemeClr val="accent5">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01339129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A8B5F8F-7851-448F-AF97-D5BB6AC5B494}"/>
              </a:ext>
            </a:extLst>
          </p:cNvPr>
          <p:cNvSpPr txBox="1"/>
          <p:nvPr/>
        </p:nvSpPr>
        <p:spPr>
          <a:xfrm>
            <a:off x="190500" y="658336"/>
            <a:ext cx="6210300" cy="5262979"/>
          </a:xfrm>
          <a:prstGeom prst="rect">
            <a:avLst/>
          </a:prstGeom>
          <a:noFill/>
        </p:spPr>
        <p:txBody>
          <a:bodyPr wrap="square">
            <a:spAutoFit/>
          </a:bodyPr>
          <a:lstStyle/>
          <a:p>
            <a:r>
              <a:rPr lang="es-ES" sz="2800" dirty="0">
                <a:solidFill>
                  <a:schemeClr val="accent6">
                    <a:lumMod val="50000"/>
                  </a:schemeClr>
                </a:solidFill>
                <a:latin typeface="Arial" panose="020B0604020202020204" pitchFamily="34" charset="0"/>
                <a:cs typeface="Arial" panose="020B0604020202020204" pitchFamily="34" charset="0"/>
              </a:rPr>
              <a:t>COMPONENTES DEL CPAP.</a:t>
            </a:r>
          </a:p>
          <a:p>
            <a:pPr algn="just"/>
            <a:endParaRPr lang="es-ES" sz="2800" dirty="0">
              <a:solidFill>
                <a:srgbClr val="6600FF"/>
              </a:solidFill>
              <a:latin typeface="Arial" panose="020B0604020202020204" pitchFamily="34" charset="0"/>
              <a:cs typeface="Arial" panose="020B0604020202020204" pitchFamily="34" charset="0"/>
            </a:endParaRPr>
          </a:p>
          <a:p>
            <a:pPr marL="342900" indent="-342900" algn="just">
              <a:buAutoNum type="arabicPeriod"/>
            </a:pPr>
            <a:r>
              <a:rPr lang="es-ES" sz="2800" dirty="0">
                <a:solidFill>
                  <a:srgbClr val="6600FF"/>
                </a:solidFill>
                <a:latin typeface="Arial" panose="020B0604020202020204" pitchFamily="34" charset="0"/>
                <a:cs typeface="Arial" panose="020B0604020202020204" pitchFamily="34" charset="0"/>
              </a:rPr>
              <a:t>Sistema generador de la PPC del CPAP. </a:t>
            </a:r>
          </a:p>
          <a:p>
            <a:pPr marL="342900" indent="-342900" algn="just">
              <a:buAutoNum type="arabicPeriod"/>
            </a:pPr>
            <a:endParaRPr lang="es-ES" sz="2800" dirty="0">
              <a:solidFill>
                <a:srgbClr val="6600FF"/>
              </a:solidFill>
              <a:latin typeface="Arial" panose="020B0604020202020204" pitchFamily="34" charset="0"/>
              <a:cs typeface="Arial" panose="020B0604020202020204" pitchFamily="34" charset="0"/>
            </a:endParaRPr>
          </a:p>
          <a:p>
            <a:pPr marL="342900" indent="-342900" algn="just">
              <a:buAutoNum type="arabicPeriod"/>
            </a:pPr>
            <a:r>
              <a:rPr lang="es-ES" sz="2800" dirty="0">
                <a:solidFill>
                  <a:srgbClr val="6600FF"/>
                </a:solidFill>
                <a:latin typeface="Arial" panose="020B0604020202020204" pitchFamily="34" charset="0"/>
                <a:cs typeface="Arial" panose="020B0604020202020204" pitchFamily="34" charset="0"/>
              </a:rPr>
              <a:t>Fuente y circuito de administración de gases inspirados con sistema de humidificación/calentador. </a:t>
            </a:r>
          </a:p>
          <a:p>
            <a:pPr marL="342900" indent="-342900" algn="just">
              <a:buAutoNum type="arabicPeriod"/>
            </a:pPr>
            <a:endParaRPr lang="es-ES" sz="2800" dirty="0">
              <a:solidFill>
                <a:srgbClr val="6600FF"/>
              </a:solidFill>
              <a:latin typeface="Arial" panose="020B0604020202020204" pitchFamily="34" charset="0"/>
              <a:cs typeface="Arial" panose="020B0604020202020204" pitchFamily="34" charset="0"/>
            </a:endParaRPr>
          </a:p>
          <a:p>
            <a:pPr marL="342900" indent="-342900" algn="just">
              <a:buAutoNum type="arabicPeriod"/>
            </a:pPr>
            <a:r>
              <a:rPr lang="es-ES" sz="2800" dirty="0">
                <a:solidFill>
                  <a:srgbClr val="6600FF"/>
                </a:solidFill>
                <a:latin typeface="Arial" panose="020B0604020202020204" pitchFamily="34" charset="0"/>
                <a:cs typeface="Arial" panose="020B0604020202020204" pitchFamily="34" charset="0"/>
              </a:rPr>
              <a:t>Interfases de conexión entre la VA del RN y el sistema de administración de la PPC.</a:t>
            </a:r>
            <a:endParaRPr lang="es-MX" sz="2800" dirty="0">
              <a:solidFill>
                <a:srgbClr val="6600FF"/>
              </a:solidFill>
              <a:latin typeface="Arial" panose="020B0604020202020204" pitchFamily="34" charset="0"/>
              <a:cs typeface="Arial" panose="020B0604020202020204" pitchFamily="34" charset="0"/>
            </a:endParaRPr>
          </a:p>
        </p:txBody>
      </p:sp>
      <p:pic>
        <p:nvPicPr>
          <p:cNvPr id="4" name="Imagen 3">
            <a:extLst>
              <a:ext uri="{FF2B5EF4-FFF2-40B4-BE49-F238E27FC236}">
                <a16:creationId xmlns:a16="http://schemas.microsoft.com/office/drawing/2014/main" id="{44A8C34A-3093-4112-BA76-99E73D858B49}"/>
              </a:ext>
            </a:extLst>
          </p:cNvPr>
          <p:cNvPicPr>
            <a:picLocks noChangeAspect="1"/>
          </p:cNvPicPr>
          <p:nvPr/>
        </p:nvPicPr>
        <p:blipFill rotWithShape="1">
          <a:blip r:embed="rId2"/>
          <a:srcRect l="12543" r="21047"/>
          <a:stretch/>
        </p:blipFill>
        <p:spPr>
          <a:xfrm>
            <a:off x="6591299" y="2146300"/>
            <a:ext cx="2425701" cy="3568700"/>
          </a:xfrm>
          <a:prstGeom prst="rect">
            <a:avLst/>
          </a:prstGeom>
          <a:effectLst>
            <a:glow rad="228600">
              <a:schemeClr val="accent5">
                <a:satMod val="175000"/>
                <a:alpha val="40000"/>
              </a:schemeClr>
            </a:glow>
          </a:effectLst>
        </p:spPr>
      </p:pic>
      <p:pic>
        <p:nvPicPr>
          <p:cNvPr id="5" name="Imagen 4">
            <a:extLst>
              <a:ext uri="{FF2B5EF4-FFF2-40B4-BE49-F238E27FC236}">
                <a16:creationId xmlns:a16="http://schemas.microsoft.com/office/drawing/2014/main" id="{CEB8F5F1-BA3B-418D-A804-B98F13AE3F3B}"/>
              </a:ext>
            </a:extLst>
          </p:cNvPr>
          <p:cNvPicPr>
            <a:picLocks noChangeAspect="1"/>
          </p:cNvPicPr>
          <p:nvPr/>
        </p:nvPicPr>
        <p:blipFill>
          <a:blip r:embed="rId3"/>
          <a:stretch>
            <a:fillRect/>
          </a:stretch>
        </p:blipFill>
        <p:spPr>
          <a:xfrm>
            <a:off x="9264898" y="939800"/>
            <a:ext cx="2736602" cy="5486400"/>
          </a:xfrm>
          <a:prstGeom prst="rect">
            <a:avLst/>
          </a:prstGeom>
          <a:effectLst>
            <a:glow rad="228600">
              <a:schemeClr val="accent5">
                <a:satMod val="175000"/>
                <a:alpha val="40000"/>
              </a:schemeClr>
            </a:glow>
          </a:effectLst>
        </p:spPr>
      </p:pic>
    </p:spTree>
    <p:extLst>
      <p:ext uri="{BB962C8B-B14F-4D97-AF65-F5344CB8AC3E}">
        <p14:creationId xmlns:p14="http://schemas.microsoft.com/office/powerpoint/2010/main" val="32953646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1099B11-8A89-4E1D-B62D-28DD528911FB}"/>
              </a:ext>
            </a:extLst>
          </p:cNvPr>
          <p:cNvSpPr txBox="1"/>
          <p:nvPr/>
        </p:nvSpPr>
        <p:spPr>
          <a:xfrm>
            <a:off x="241300" y="184140"/>
            <a:ext cx="11620500" cy="5693866"/>
          </a:xfrm>
          <a:prstGeom prst="rect">
            <a:avLst/>
          </a:prstGeom>
          <a:noFill/>
        </p:spPr>
        <p:txBody>
          <a:bodyPr wrap="square">
            <a:spAutoFit/>
          </a:bodyPr>
          <a:lstStyle/>
          <a:p>
            <a:pPr algn="ctr"/>
            <a:r>
              <a:rPr lang="es-ES" sz="2800" dirty="0">
                <a:latin typeface="Arial" panose="020B0604020202020204" pitchFamily="34" charset="0"/>
                <a:cs typeface="Arial" panose="020B0604020202020204" pitchFamily="34" charset="0"/>
              </a:rPr>
              <a:t>INSTALACIÓN RELACIONADA CON LA CÁNULA NASAL Y LA COLOCACIÓN AL PACIENTE.</a:t>
            </a:r>
          </a:p>
          <a:p>
            <a:endParaRPr lang="es-ES" sz="2800" dirty="0">
              <a:latin typeface="Arial" panose="020B0604020202020204" pitchFamily="34" charset="0"/>
              <a:cs typeface="Arial" panose="020B0604020202020204" pitchFamily="34" charset="0"/>
            </a:endParaRPr>
          </a:p>
          <a:p>
            <a:endParaRPr lang="es-ES" sz="2800" dirty="0">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es-ES" sz="2800" dirty="0">
                <a:solidFill>
                  <a:schemeClr val="accent5">
                    <a:lumMod val="75000"/>
                  </a:schemeClr>
                </a:solidFill>
                <a:latin typeface="Arial" panose="020B0604020202020204" pitchFamily="34" charset="0"/>
                <a:cs typeface="Arial" panose="020B0604020202020204" pitchFamily="34" charset="0"/>
              </a:rPr>
              <a:t>Seleccionar el tamaño adecuado de cánula nasal.</a:t>
            </a:r>
          </a:p>
          <a:p>
            <a:pPr marL="457200" indent="-457200" algn="just">
              <a:buFont typeface="Wingdings" panose="05000000000000000000" pitchFamily="2" charset="2"/>
              <a:buChar char="§"/>
            </a:pPr>
            <a:endParaRPr lang="es-ES" sz="2800" dirty="0">
              <a:solidFill>
                <a:schemeClr val="accent5">
                  <a:lumMod val="75000"/>
                </a:schemeClr>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endParaRPr lang="es-ES" sz="2800" dirty="0">
              <a:solidFill>
                <a:schemeClr val="accent5">
                  <a:lumMod val="75000"/>
                </a:schemeClr>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es-ES" sz="2800" dirty="0">
                <a:solidFill>
                  <a:schemeClr val="accent5">
                    <a:lumMod val="75000"/>
                  </a:schemeClr>
                </a:solidFill>
                <a:latin typeface="Arial" panose="020B0604020202020204" pitchFamily="34" charset="0"/>
                <a:cs typeface="Arial" panose="020B0604020202020204" pitchFamily="34" charset="0"/>
              </a:rPr>
              <a:t>Las cánulas tipo Hudson vienen de diferentes tamaños y se eligen acorde al peso del RN.</a:t>
            </a:r>
          </a:p>
          <a:p>
            <a:pPr marL="457200" indent="-457200" algn="just">
              <a:buFont typeface="Wingdings" panose="05000000000000000000" pitchFamily="2" charset="2"/>
              <a:buChar char="§"/>
            </a:pPr>
            <a:endParaRPr lang="es-ES" sz="2800" dirty="0">
              <a:solidFill>
                <a:schemeClr val="accent5">
                  <a:lumMod val="75000"/>
                </a:schemeClr>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endParaRPr lang="es-ES" sz="2800" dirty="0">
              <a:solidFill>
                <a:schemeClr val="accent5">
                  <a:lumMod val="75000"/>
                </a:schemeClr>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es-ES" sz="2800" dirty="0">
                <a:solidFill>
                  <a:schemeClr val="accent5">
                    <a:lumMod val="75000"/>
                  </a:schemeClr>
                </a:solidFill>
                <a:latin typeface="Arial" panose="020B0604020202020204" pitchFamily="34" charset="0"/>
                <a:cs typeface="Arial" panose="020B0604020202020204" pitchFamily="34" charset="0"/>
              </a:rPr>
              <a:t>Las cánulas y mascarillas Fisher &amp; </a:t>
            </a:r>
            <a:r>
              <a:rPr lang="es-ES" sz="2800" dirty="0" err="1">
                <a:solidFill>
                  <a:schemeClr val="accent5">
                    <a:lumMod val="75000"/>
                  </a:schemeClr>
                </a:solidFill>
                <a:latin typeface="Arial" panose="020B0604020202020204" pitchFamily="34" charset="0"/>
                <a:cs typeface="Arial" panose="020B0604020202020204" pitchFamily="34" charset="0"/>
              </a:rPr>
              <a:t>Paykel</a:t>
            </a:r>
            <a:r>
              <a:rPr lang="es-ES" sz="2800" dirty="0">
                <a:solidFill>
                  <a:schemeClr val="accent5">
                    <a:lumMod val="75000"/>
                  </a:schemeClr>
                </a:solidFill>
                <a:latin typeface="Arial" panose="020B0604020202020204" pitchFamily="34" charset="0"/>
                <a:cs typeface="Arial" panose="020B0604020202020204" pitchFamily="34" charset="0"/>
              </a:rPr>
              <a:t> vienen de diferentes tamaños y se eligen acorde al peso del RN.</a:t>
            </a:r>
          </a:p>
        </p:txBody>
      </p:sp>
    </p:spTree>
    <p:extLst>
      <p:ext uri="{BB962C8B-B14F-4D97-AF65-F5344CB8AC3E}">
        <p14:creationId xmlns:p14="http://schemas.microsoft.com/office/powerpoint/2010/main" val="10946526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E92EA3F-1E53-4708-9009-4FA38B4DD642}"/>
              </a:ext>
            </a:extLst>
          </p:cNvPr>
          <p:cNvSpPr txBox="1"/>
          <p:nvPr/>
        </p:nvSpPr>
        <p:spPr>
          <a:xfrm>
            <a:off x="342900" y="485676"/>
            <a:ext cx="11315700" cy="5539978"/>
          </a:xfrm>
          <a:prstGeom prst="rect">
            <a:avLst/>
          </a:prstGeom>
          <a:noFill/>
        </p:spPr>
        <p:txBody>
          <a:bodyPr wrap="square">
            <a:spAutoFit/>
          </a:bodyPr>
          <a:lstStyle/>
          <a:p>
            <a:pPr marL="457200" indent="-457200" algn="just">
              <a:buFont typeface="Wingdings" panose="05000000000000000000" pitchFamily="2" charset="2"/>
              <a:buChar char="§"/>
            </a:pPr>
            <a:endParaRPr lang="es-ES" sz="1800" dirty="0">
              <a:solidFill>
                <a:schemeClr val="accent5">
                  <a:lumMod val="75000"/>
                </a:schemeClr>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es-ES" sz="2800" dirty="0">
                <a:solidFill>
                  <a:schemeClr val="accent5">
                    <a:lumMod val="75000"/>
                  </a:schemeClr>
                </a:solidFill>
                <a:latin typeface="Arial" panose="020B0604020202020204" pitchFamily="34" charset="0"/>
                <a:cs typeface="Arial" panose="020B0604020202020204" pitchFamily="34" charset="0"/>
              </a:rPr>
              <a:t>Coloque al RN en posición supina con la cabeza elevada 30</a:t>
            </a:r>
            <a:r>
              <a:rPr lang="es-ES" sz="2800" baseline="30000" dirty="0">
                <a:solidFill>
                  <a:schemeClr val="accent5">
                    <a:lumMod val="75000"/>
                  </a:schemeClr>
                </a:solidFill>
                <a:latin typeface="Arial" panose="020B0604020202020204" pitchFamily="34" charset="0"/>
                <a:cs typeface="Arial" panose="020B0604020202020204" pitchFamily="34" charset="0"/>
              </a:rPr>
              <a:t>o</a:t>
            </a:r>
            <a:r>
              <a:rPr lang="es-ES" sz="2800" dirty="0">
                <a:solidFill>
                  <a:schemeClr val="accent5">
                    <a:lumMod val="75000"/>
                  </a:schemeClr>
                </a:solidFill>
                <a:latin typeface="Arial" panose="020B0604020202020204" pitchFamily="34" charset="0"/>
                <a:cs typeface="Arial" panose="020B0604020202020204" pitchFamily="34" charset="0"/>
              </a:rPr>
              <a:t> y con un pequeño rollo de tela bajo los hombros del bebé para mantener posición de olfateo.</a:t>
            </a:r>
          </a:p>
          <a:p>
            <a:pPr marL="457200" indent="-457200" algn="just">
              <a:buFont typeface="Wingdings" panose="05000000000000000000" pitchFamily="2" charset="2"/>
              <a:buChar char="§"/>
            </a:pPr>
            <a:endParaRPr lang="es-ES" sz="2800" dirty="0">
              <a:solidFill>
                <a:schemeClr val="accent5">
                  <a:lumMod val="75000"/>
                </a:schemeClr>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endParaRPr lang="es-ES" sz="2800" dirty="0">
              <a:solidFill>
                <a:schemeClr val="accent5">
                  <a:lumMod val="75000"/>
                </a:schemeClr>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es-ES" sz="2800" dirty="0">
                <a:solidFill>
                  <a:schemeClr val="accent5">
                    <a:lumMod val="75000"/>
                  </a:schemeClr>
                </a:solidFill>
                <a:latin typeface="Arial" panose="020B0604020202020204" pitchFamily="34" charset="0"/>
                <a:cs typeface="Arial" panose="020B0604020202020204" pitchFamily="34" charset="0"/>
              </a:rPr>
              <a:t>Coloque el gorro en la cabeza del bebé (debe cubrir ambas orejas) para sujetar los tubos de CPAP. Debe ajustar firmemente para minimizar movimientos de los tubos. </a:t>
            </a:r>
          </a:p>
          <a:p>
            <a:pPr marL="457200" indent="-457200" algn="just">
              <a:buFont typeface="Wingdings" panose="05000000000000000000" pitchFamily="2" charset="2"/>
              <a:buChar char="§"/>
            </a:pPr>
            <a:endParaRPr lang="es-ES" sz="2800" dirty="0">
              <a:solidFill>
                <a:schemeClr val="accent5">
                  <a:lumMod val="75000"/>
                </a:schemeClr>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endParaRPr lang="es-ES" sz="2800" dirty="0">
              <a:solidFill>
                <a:schemeClr val="accent5">
                  <a:lumMod val="75000"/>
                </a:schemeClr>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es-ES" sz="2800" dirty="0">
                <a:solidFill>
                  <a:schemeClr val="accent5">
                    <a:lumMod val="75000"/>
                  </a:schemeClr>
                </a:solidFill>
                <a:latin typeface="Arial" panose="020B0604020202020204" pitchFamily="34" charset="0"/>
                <a:cs typeface="Arial" panose="020B0604020202020204" pitchFamily="34" charset="0"/>
              </a:rPr>
              <a:t>Conectar la cánula/mascarilla nasal para CPAP a los tramos cortos de tubo corrugado. </a:t>
            </a:r>
          </a:p>
        </p:txBody>
      </p:sp>
    </p:spTree>
    <p:extLst>
      <p:ext uri="{BB962C8B-B14F-4D97-AF65-F5344CB8AC3E}">
        <p14:creationId xmlns:p14="http://schemas.microsoft.com/office/powerpoint/2010/main" val="132685240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65674FD8-F869-4ECE-B655-EA2B743D1273}"/>
              </a:ext>
            </a:extLst>
          </p:cNvPr>
          <p:cNvSpPr txBox="1"/>
          <p:nvPr/>
        </p:nvSpPr>
        <p:spPr>
          <a:xfrm>
            <a:off x="279400" y="443567"/>
            <a:ext cx="11455400" cy="5970865"/>
          </a:xfrm>
          <a:prstGeom prst="rect">
            <a:avLst/>
          </a:prstGeom>
          <a:noFill/>
        </p:spPr>
        <p:txBody>
          <a:bodyPr wrap="square">
            <a:spAutoFit/>
          </a:bodyPr>
          <a:lstStyle/>
          <a:p>
            <a:pPr algn="just"/>
            <a:endParaRPr lang="es-ES" sz="1800" dirty="0">
              <a:solidFill>
                <a:schemeClr val="accent5">
                  <a:lumMod val="75000"/>
                </a:schemeClr>
              </a:solidFill>
              <a:latin typeface="Arial" panose="020B0604020202020204" pitchFamily="34" charset="0"/>
              <a:cs typeface="Arial" panose="020B0604020202020204" pitchFamily="34" charset="0"/>
            </a:endParaRPr>
          </a:p>
          <a:p>
            <a:pPr marL="285750" indent="-285750" algn="just">
              <a:buFont typeface="Wingdings" panose="05000000000000000000" pitchFamily="2" charset="2"/>
              <a:buChar char="§"/>
            </a:pPr>
            <a:r>
              <a:rPr lang="es-ES" sz="2800" dirty="0">
                <a:solidFill>
                  <a:schemeClr val="accent5">
                    <a:lumMod val="75000"/>
                  </a:schemeClr>
                </a:solidFill>
                <a:latin typeface="Arial" panose="020B0604020202020204" pitchFamily="34" charset="0"/>
                <a:cs typeface="Arial" panose="020B0604020202020204" pitchFamily="34" charset="0"/>
              </a:rPr>
              <a:t>Lubrique las puntas de la cánula </a:t>
            </a:r>
            <a:r>
              <a:rPr lang="es-ES" sz="2800" dirty="0" err="1">
                <a:solidFill>
                  <a:schemeClr val="accent5">
                    <a:lumMod val="75000"/>
                  </a:schemeClr>
                </a:solidFill>
                <a:latin typeface="Arial" panose="020B0604020202020204" pitchFamily="34" charset="0"/>
                <a:cs typeface="Arial" panose="020B0604020202020204" pitchFamily="34" charset="0"/>
              </a:rPr>
              <a:t>binasal</a:t>
            </a:r>
            <a:r>
              <a:rPr lang="es-ES" sz="2800" dirty="0">
                <a:solidFill>
                  <a:schemeClr val="accent5">
                    <a:lumMod val="75000"/>
                  </a:schemeClr>
                </a:solidFill>
                <a:latin typeface="Arial" panose="020B0604020202020204" pitchFamily="34" charset="0"/>
                <a:cs typeface="Arial" panose="020B0604020202020204" pitchFamily="34" charset="0"/>
              </a:rPr>
              <a:t> del CPAP con agua estéril o solución salina e insértelas suavemente en las narinas con las puntas curvas hacia abajo. </a:t>
            </a:r>
          </a:p>
          <a:p>
            <a:pPr marL="457200" indent="-457200" algn="just">
              <a:buFont typeface="Wingdings" panose="05000000000000000000" pitchFamily="2" charset="2"/>
              <a:buChar char="§"/>
            </a:pPr>
            <a:endParaRPr lang="es-ES" sz="2800" dirty="0">
              <a:solidFill>
                <a:schemeClr val="accent5">
                  <a:lumMod val="75000"/>
                </a:schemeClr>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endParaRPr lang="es-ES" sz="2800" dirty="0">
              <a:solidFill>
                <a:schemeClr val="accent5">
                  <a:lumMod val="75000"/>
                </a:schemeClr>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es-ES" sz="2800" dirty="0">
                <a:solidFill>
                  <a:schemeClr val="accent5">
                    <a:lumMod val="75000"/>
                  </a:schemeClr>
                </a:solidFill>
                <a:latin typeface="Arial" panose="020B0604020202020204" pitchFamily="34" charset="0"/>
                <a:cs typeface="Arial" panose="020B0604020202020204" pitchFamily="34" charset="0"/>
              </a:rPr>
              <a:t>Las puntas nasales deben ser introducidas de 1 a 3 mm dentro del orificio nasal, debiendo llenar completamente la apertura nasal sin estirar la piel o sin presionar excesivamente las narinas. La cánula de tamaño ideal es el que ocluye completamente las narinas. </a:t>
            </a:r>
          </a:p>
          <a:p>
            <a:pPr marL="457200" indent="-457200" algn="just">
              <a:buFont typeface="Wingdings" panose="05000000000000000000" pitchFamily="2" charset="2"/>
              <a:buChar char="§"/>
            </a:pPr>
            <a:endParaRPr lang="es-ES" sz="2800" dirty="0">
              <a:solidFill>
                <a:schemeClr val="accent5">
                  <a:lumMod val="75000"/>
                </a:schemeClr>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endParaRPr lang="es-ES" sz="2800" dirty="0">
              <a:solidFill>
                <a:schemeClr val="accent5">
                  <a:lumMod val="75000"/>
                </a:schemeClr>
              </a:solidFill>
              <a:latin typeface="Arial" panose="020B0604020202020204" pitchFamily="34" charset="0"/>
              <a:cs typeface="Arial" panose="020B0604020202020204" pitchFamily="34" charset="0"/>
            </a:endParaRPr>
          </a:p>
          <a:p>
            <a:pPr marL="457200" indent="-457200" algn="just">
              <a:buFont typeface="Wingdings" panose="05000000000000000000" pitchFamily="2" charset="2"/>
              <a:buChar char="§"/>
            </a:pPr>
            <a:r>
              <a:rPr lang="es-ES" sz="2800" dirty="0">
                <a:solidFill>
                  <a:schemeClr val="accent5">
                    <a:lumMod val="75000"/>
                  </a:schemeClr>
                </a:solidFill>
                <a:latin typeface="Arial" panose="020B0604020202020204" pitchFamily="34" charset="0"/>
                <a:cs typeface="Arial" panose="020B0604020202020204" pitchFamily="34" charset="0"/>
              </a:rPr>
              <a:t>La presencia de una coloración blanquecina de la piel peri orificio nasal “blanqueamiento” hace suponer que la cánula es muy grande. </a:t>
            </a:r>
          </a:p>
        </p:txBody>
      </p:sp>
    </p:spTree>
    <p:extLst>
      <p:ext uri="{BB962C8B-B14F-4D97-AF65-F5344CB8AC3E}">
        <p14:creationId xmlns:p14="http://schemas.microsoft.com/office/powerpoint/2010/main" val="21499259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7057D32E-9852-4800-B1A9-4C2AF5822024}"/>
              </a:ext>
            </a:extLst>
          </p:cNvPr>
          <p:cNvSpPr txBox="1"/>
          <p:nvPr/>
        </p:nvSpPr>
        <p:spPr>
          <a:xfrm>
            <a:off x="336550" y="850900"/>
            <a:ext cx="11722100"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Mantener la cánula separada unos 0,5 cm del tabique nasal.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La cánula no debe descansar en el </a:t>
            </a:r>
            <a:r>
              <a:rPr kumimoji="0" lang="es-ES" sz="2800" b="0" i="0" u="none" strike="noStrike" kern="1200" cap="none" spc="0" normalizeH="0" baseline="0" noProof="0" dirty="0" err="1">
                <a:ln>
                  <a:noFill/>
                </a:ln>
                <a:solidFill>
                  <a:srgbClr val="5B9BD5">
                    <a:lumMod val="75000"/>
                  </a:srgbClr>
                </a:solidFill>
                <a:effectLst/>
                <a:uLnTx/>
                <a:uFillTx/>
                <a:latin typeface="Arial" panose="020B0604020202020204" pitchFamily="34" charset="0"/>
                <a:ea typeface="+mn-ea"/>
                <a:cs typeface="Arial" panose="020B0604020202020204" pitchFamily="34" charset="0"/>
              </a:rPr>
              <a:t>filtrum</a:t>
            </a:r>
            <a:r>
              <a:rPr kumimoji="0" lang="es-ES"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 labial.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Ajuste los codos que unen los tubos a la cánula de manera que las puntas nasales queden en una posición cómoda y no se tuerzan fuera de su lugar. </a:t>
            </a: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endParaRPr kumimoji="0" lang="es-ES"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marL="457200" marR="0" lvl="0" indent="-457200" algn="just" defTabSz="914400" rtl="0" eaLnBrk="1" fontAlgn="auto" latinLnBrk="0" hangingPunct="1">
              <a:lnSpc>
                <a:spcPct val="100000"/>
              </a:lnSpc>
              <a:spcBef>
                <a:spcPts val="0"/>
              </a:spcBef>
              <a:spcAft>
                <a:spcPts val="0"/>
              </a:spcAft>
              <a:buClrTx/>
              <a:buSzTx/>
              <a:buFont typeface="Wingdings" panose="05000000000000000000" pitchFamily="2" charset="2"/>
              <a:buChar char="§"/>
              <a:tabLst/>
              <a:defRPr/>
            </a:pPr>
            <a:r>
              <a:rPr kumimoji="0" lang="es-ES"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Fijar los tubos corrugados cortos al gorro del niño. </a:t>
            </a:r>
          </a:p>
        </p:txBody>
      </p:sp>
    </p:spTree>
    <p:extLst>
      <p:ext uri="{BB962C8B-B14F-4D97-AF65-F5344CB8AC3E}">
        <p14:creationId xmlns:p14="http://schemas.microsoft.com/office/powerpoint/2010/main" val="24123168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5DB41AD-FEB0-43A0-A587-392C4A1EAFEA}"/>
              </a:ext>
            </a:extLst>
          </p:cNvPr>
          <p:cNvSpPr>
            <a:spLocks noGrp="1"/>
          </p:cNvSpPr>
          <p:nvPr>
            <p:ph type="title"/>
          </p:nvPr>
        </p:nvSpPr>
        <p:spPr/>
        <p:txBody>
          <a:bodyPr>
            <a:normAutofit/>
          </a:bodyPr>
          <a:lstStyle/>
          <a:p>
            <a:r>
              <a:rPr lang="es-ES" sz="4800" dirty="0">
                <a:latin typeface="Arial" panose="020B0604020202020204" pitchFamily="34" charset="0"/>
                <a:cs typeface="Arial" panose="020B0604020202020204" pitchFamily="34" charset="0"/>
              </a:rPr>
              <a:t>UN POCO DE HISTORIA.</a:t>
            </a:r>
            <a:endParaRPr lang="es-MX" sz="4800" dirty="0">
              <a:latin typeface="Arial" panose="020B0604020202020204" pitchFamily="34" charset="0"/>
              <a:cs typeface="Arial" panose="020B0604020202020204" pitchFamily="34" charset="0"/>
            </a:endParaRPr>
          </a:p>
        </p:txBody>
      </p:sp>
      <p:sp>
        <p:nvSpPr>
          <p:cNvPr id="3" name="Marcador de contenido 2">
            <a:extLst>
              <a:ext uri="{FF2B5EF4-FFF2-40B4-BE49-F238E27FC236}">
                <a16:creationId xmlns:a16="http://schemas.microsoft.com/office/drawing/2014/main" id="{5CF84247-BE97-4C93-ADD7-D98CC7B68377}"/>
              </a:ext>
            </a:extLst>
          </p:cNvPr>
          <p:cNvSpPr>
            <a:spLocks noGrp="1"/>
          </p:cNvSpPr>
          <p:nvPr>
            <p:ph idx="1"/>
          </p:nvPr>
        </p:nvSpPr>
        <p:spPr>
          <a:xfrm>
            <a:off x="838200" y="2397125"/>
            <a:ext cx="10515600" cy="2962275"/>
          </a:xfrm>
        </p:spPr>
        <p:txBody>
          <a:bodyPr>
            <a:normAutofit/>
          </a:bodyPr>
          <a:lstStyle/>
          <a:p>
            <a:pPr marL="0" indent="0" algn="just">
              <a:buNone/>
            </a:pPr>
            <a:r>
              <a:rPr lang="es-ES" sz="4000" dirty="0">
                <a:latin typeface="Arial" panose="020B0604020202020204" pitchFamily="34" charset="0"/>
                <a:cs typeface="Arial" panose="020B0604020202020204" pitchFamily="34" charset="0"/>
              </a:rPr>
              <a:t>En los años 70, se describe por primera vez el uso de la presión positiva continua en la vía aérea (CPAP) para mantener el volumen pulmonar en recién nacidos pretérmino con Síndrome de dificultad respiratoria (SDR). </a:t>
            </a:r>
            <a:endParaRPr lang="es-MX"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3157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B167C9E7-A5A8-459C-8953-6189F6A2D81C}"/>
              </a:ext>
            </a:extLst>
          </p:cNvPr>
          <p:cNvSpPr txBox="1"/>
          <p:nvPr/>
        </p:nvSpPr>
        <p:spPr>
          <a:xfrm>
            <a:off x="270328" y="888675"/>
            <a:ext cx="6759121" cy="440120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 Los tubos corrugados no deben estar tocando la piel del RN. No debe haber presión lateral en el septum causando pellizcamiento o torsión del mismo.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s-ES"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s-ES"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rPr>
              <a:t>• Para minimizar la fuga de presión positiva por la boca y facilitar la efectividad del sistema se puede utilizar un chupete.</a:t>
            </a:r>
            <a:endParaRPr kumimoji="0" lang="es-MX" sz="2800" b="0" i="0" u="none" strike="noStrike" kern="1200" cap="none" spc="0" normalizeH="0" baseline="0" noProof="0" dirty="0">
              <a:ln>
                <a:noFill/>
              </a:ln>
              <a:solidFill>
                <a:srgbClr val="5B9BD5">
                  <a:lumMod val="75000"/>
                </a:srgbClr>
              </a:solidFill>
              <a:effectLst/>
              <a:uLnTx/>
              <a:uFillTx/>
              <a:latin typeface="Arial" panose="020B0604020202020204" pitchFamily="34" charset="0"/>
              <a:ea typeface="+mn-ea"/>
              <a:cs typeface="Arial" panose="020B0604020202020204" pitchFamily="34"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04661" y="1503630"/>
            <a:ext cx="4566783" cy="3341999"/>
          </a:xfrm>
          <a:prstGeom prst="rect">
            <a:avLst/>
          </a:prstGeom>
          <a:noFill/>
          <a:ln>
            <a:noFill/>
          </a:ln>
          <a:effectLst>
            <a:glow rad="228600">
              <a:schemeClr val="accent5">
                <a:satMod val="175000"/>
                <a:alpha val="40000"/>
              </a:schemeClr>
            </a:glow>
            <a:outerShdw dist="35921" dir="2700000" algn="ctr" rotWithShape="0">
              <a:schemeClr val="bg2"/>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2652558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008" y="693964"/>
            <a:ext cx="4162425" cy="1257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4008" y="2252663"/>
            <a:ext cx="4200525" cy="2809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92485" y="728662"/>
            <a:ext cx="5685517" cy="34426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043778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805635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B6D5338-B38A-467A-997A-2AA8AABFBD71}"/>
              </a:ext>
            </a:extLst>
          </p:cNvPr>
          <p:cNvSpPr txBox="1"/>
          <p:nvPr/>
        </p:nvSpPr>
        <p:spPr>
          <a:xfrm>
            <a:off x="488514" y="379004"/>
            <a:ext cx="11498893" cy="1077218"/>
          </a:xfrm>
          <a:prstGeom prst="rect">
            <a:avLst/>
          </a:prstGeom>
          <a:noFill/>
        </p:spPr>
        <p:txBody>
          <a:bodyPr wrap="square">
            <a:spAutoFit/>
          </a:bodyPr>
          <a:lstStyle/>
          <a:p>
            <a:pPr algn="ctr"/>
            <a:r>
              <a:rPr lang="es-ES" sz="3200" dirty="0">
                <a:latin typeface="Arial" panose="020B0604020202020204" pitchFamily="34" charset="0"/>
                <a:cs typeface="Arial" panose="020B0604020202020204" pitchFamily="34" charset="0"/>
              </a:rPr>
              <a:t>CUIDADOS DE ENFERMERÍA EN FUNCIÓN DE LAS COMPLICACIONES.</a:t>
            </a:r>
            <a:endParaRPr lang="es-MX" sz="3200" dirty="0">
              <a:latin typeface="Arial" panose="020B0604020202020204" pitchFamily="34" charset="0"/>
              <a:cs typeface="Arial" panose="020B0604020202020204" pitchFamily="34" charset="0"/>
            </a:endParaRPr>
          </a:p>
        </p:txBody>
      </p:sp>
      <p:sp>
        <p:nvSpPr>
          <p:cNvPr id="2" name="1 Rectángulo"/>
          <p:cNvSpPr/>
          <p:nvPr/>
        </p:nvSpPr>
        <p:spPr>
          <a:xfrm>
            <a:off x="293913" y="1462269"/>
            <a:ext cx="11693493" cy="5262979"/>
          </a:xfrm>
          <a:prstGeom prst="rect">
            <a:avLst/>
          </a:prstGeom>
        </p:spPr>
        <p:txBody>
          <a:bodyPr wrap="square">
            <a:spAutoFit/>
          </a:bodyPr>
          <a:lstStyle/>
          <a:p>
            <a:pPr algn="just"/>
            <a:r>
              <a:rPr lang="es-MX" sz="2800" dirty="0">
                <a:latin typeface="Arial" panose="020B0604020202020204" pitchFamily="34" charset="0"/>
                <a:cs typeface="Arial" panose="020B0604020202020204" pitchFamily="34" charset="0"/>
              </a:rPr>
              <a:t>Es necesario que el RN esté con monitoreo continuo de signos vitales y estado clínico:</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 • Imprescindible el uso de monitores multiparamétricos que midan: FC, FR, PA, Temperatura, Sat O2.</a:t>
            </a:r>
          </a:p>
          <a:p>
            <a:pPr algn="just"/>
            <a:endParaRPr lang="es-MX" sz="2800" dirty="0">
              <a:latin typeface="Arial" panose="020B0604020202020204" pitchFamily="34" charset="0"/>
              <a:cs typeface="Arial" panose="020B0604020202020204" pitchFamily="34" charset="0"/>
            </a:endParaRPr>
          </a:p>
          <a:p>
            <a:pPr algn="just"/>
            <a:r>
              <a:rPr lang="es-MX" sz="2800" dirty="0">
                <a:latin typeface="Arial" panose="020B0604020202020204" pitchFamily="34" charset="0"/>
                <a:cs typeface="Arial" panose="020B0604020202020204" pitchFamily="34" charset="0"/>
              </a:rPr>
              <a:t> •Evaluación Clínica del estado respiratorio (esfuerzo y patrón respiratorio, dinámica respiratoria, auscultación pulmonar, presencia de apneas), estado cardiovascular (perfusión central y periférica, PA, ritmo cardiaco), estado gastrointestinal (distensión abdominal, ruidos intestinales, asas intestinales) y neurológico (estado de conciencia, tono, flacidez, respuesta a estímulos y actividad.</a:t>
            </a:r>
          </a:p>
        </p:txBody>
      </p:sp>
    </p:spTree>
    <p:extLst>
      <p:ext uri="{BB962C8B-B14F-4D97-AF65-F5344CB8AC3E}">
        <p14:creationId xmlns:p14="http://schemas.microsoft.com/office/powerpoint/2010/main" val="66913494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2767" y="310243"/>
            <a:ext cx="4510540" cy="26697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0067" y="3554867"/>
            <a:ext cx="4523240"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54977" y="1685245"/>
            <a:ext cx="4152900" cy="32575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95009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Rectángulo"/>
          <p:cNvSpPr/>
          <p:nvPr/>
        </p:nvSpPr>
        <p:spPr>
          <a:xfrm>
            <a:off x="326571" y="573783"/>
            <a:ext cx="11168743" cy="5909310"/>
          </a:xfrm>
          <a:prstGeom prst="rect">
            <a:avLst/>
          </a:prstGeom>
        </p:spPr>
        <p:txBody>
          <a:bodyPr wrap="square">
            <a:spAutoFit/>
          </a:bodyPr>
          <a:lstStyle/>
          <a:p>
            <a:r>
              <a:rPr lang="es-MX" dirty="0"/>
              <a:t>Bibliografía. </a:t>
            </a:r>
          </a:p>
          <a:p>
            <a:endParaRPr lang="es-MX" dirty="0"/>
          </a:p>
          <a:p>
            <a:pPr marL="342900" indent="-342900">
              <a:buAutoNum type="arabicPeriod"/>
            </a:pPr>
            <a:r>
              <a:rPr lang="es-MX" dirty="0"/>
              <a:t>Sánchez, A., Elorza, D. y Pérez, J. (2009). Ventilación mecánica no invasiva. Presión positiva continua en la vía aérea y ventilación nasal. Volumen 7, </a:t>
            </a:r>
            <a:r>
              <a:rPr lang="es-MX" dirty="0" err="1"/>
              <a:t>Núm</a:t>
            </a:r>
            <a:r>
              <a:rPr lang="es-MX" dirty="0"/>
              <a:t>: 1. [online] Anales de Pediatra Continuada. Disponible en: </a:t>
            </a:r>
            <a:r>
              <a:rPr lang="es-MX" dirty="0">
                <a:hlinkClick r:id="rId2"/>
              </a:rPr>
              <a:t>http://www.apcontinuada.com/es/ventilacion-me canica-no-</a:t>
            </a:r>
            <a:r>
              <a:rPr lang="es-MX" dirty="0" err="1">
                <a:hlinkClick r:id="rId2"/>
              </a:rPr>
              <a:t>invasivapresion</a:t>
            </a:r>
            <a:r>
              <a:rPr lang="es-MX" dirty="0">
                <a:hlinkClick r:id="rId2"/>
              </a:rPr>
              <a:t>/articulo/80000474/</a:t>
            </a:r>
            <a:r>
              <a:rPr lang="es-MX" dirty="0"/>
              <a:t> [Revisado 03 marzo 2025]. </a:t>
            </a:r>
          </a:p>
          <a:p>
            <a:pPr marL="342900" indent="-342900">
              <a:buAutoNum type="arabicPeriod"/>
            </a:pPr>
            <a:endParaRPr lang="es-MX" dirty="0"/>
          </a:p>
          <a:p>
            <a:pPr marL="342900" indent="-342900">
              <a:buFontTx/>
              <a:buAutoNum type="arabicPeriod"/>
            </a:pPr>
            <a:r>
              <a:rPr lang="es-MX" dirty="0" err="1"/>
              <a:t>Mühlausen</a:t>
            </a:r>
            <a:r>
              <a:rPr lang="es-MX" dirty="0"/>
              <a:t>, G. (2004). Revista Pediatría Electrónica. Volumen 1, </a:t>
            </a:r>
            <a:r>
              <a:rPr lang="es-MX" dirty="0" err="1"/>
              <a:t>Núm</a:t>
            </a:r>
            <a:r>
              <a:rPr lang="es-MX" dirty="0"/>
              <a:t>: 1. [online] Revistapediatria.cl. Disponible en: http:// </a:t>
            </a:r>
            <a:r>
              <a:rPr lang="es-MX" dirty="0">
                <a:hlinkClick r:id="rId3"/>
              </a:rPr>
              <a:t>www.revistapediatria.cl/vol1num1/11.htm</a:t>
            </a:r>
            <a:r>
              <a:rPr lang="es-MX" dirty="0"/>
              <a:t> / [Revisado 03 marzo 2025]. </a:t>
            </a:r>
          </a:p>
          <a:p>
            <a:pPr marL="342900" indent="-342900">
              <a:buAutoNum type="arabicPeriod"/>
            </a:pPr>
            <a:endParaRPr lang="es-MX" dirty="0"/>
          </a:p>
          <a:p>
            <a:pPr marL="342900" indent="-342900">
              <a:buFontTx/>
              <a:buAutoNum type="arabicPeriod"/>
            </a:pPr>
            <a:r>
              <a:rPr lang="es-MX" dirty="0"/>
              <a:t>Morales, Y., Cangrejo, A., </a:t>
            </a:r>
            <a:r>
              <a:rPr lang="es-MX" dirty="0" err="1"/>
              <a:t>Paba</a:t>
            </a:r>
            <a:r>
              <a:rPr lang="es-MX" dirty="0"/>
              <a:t>, M., Torres, M. y Villamil, Y. (2008). Respiración espontánea con presión positiva continua en la vía aérea en neonatos. Volumen2, </a:t>
            </a:r>
            <a:r>
              <a:rPr lang="es-MX" dirty="0" err="1"/>
              <a:t>Núm</a:t>
            </a:r>
            <a:r>
              <a:rPr lang="es-MX" dirty="0"/>
              <a:t>: 1. [online] </a:t>
            </a:r>
            <a:r>
              <a:rPr lang="es-MX" dirty="0" err="1"/>
              <a:t>Revistas.ibe</a:t>
            </a:r>
            <a:r>
              <a:rPr lang="es-MX" dirty="0"/>
              <a:t> roamericana.edu.co. Disponible en: </a:t>
            </a:r>
            <a:r>
              <a:rPr lang="es-MX" dirty="0">
                <a:solidFill>
                  <a:schemeClr val="accent1">
                    <a:lumMod val="75000"/>
                  </a:schemeClr>
                </a:solidFill>
              </a:rPr>
              <a:t>http://revistas.iberoamericana. edu.co/</a:t>
            </a:r>
            <a:r>
              <a:rPr lang="es-MX" dirty="0" err="1">
                <a:solidFill>
                  <a:schemeClr val="accent1">
                    <a:lumMod val="75000"/>
                  </a:schemeClr>
                </a:solidFill>
              </a:rPr>
              <a:t>index.php</a:t>
            </a:r>
            <a:r>
              <a:rPr lang="es-MX" dirty="0">
                <a:solidFill>
                  <a:schemeClr val="accent1">
                    <a:lumMod val="75000"/>
                  </a:schemeClr>
                </a:solidFill>
              </a:rPr>
              <a:t>/</a:t>
            </a:r>
            <a:r>
              <a:rPr lang="es-MX" dirty="0" err="1">
                <a:solidFill>
                  <a:schemeClr val="accent1">
                    <a:lumMod val="75000"/>
                  </a:schemeClr>
                </a:solidFill>
              </a:rPr>
              <a:t>Rmcientifico</a:t>
            </a:r>
            <a:r>
              <a:rPr lang="es-MX" dirty="0">
                <a:solidFill>
                  <a:schemeClr val="accent1">
                    <a:lumMod val="75000"/>
                  </a:schemeClr>
                </a:solidFill>
              </a:rPr>
              <a:t>/</a:t>
            </a:r>
            <a:r>
              <a:rPr lang="es-MX" dirty="0" err="1">
                <a:solidFill>
                  <a:schemeClr val="accent1">
                    <a:lumMod val="75000"/>
                  </a:schemeClr>
                </a:solidFill>
              </a:rPr>
              <a:t>article</a:t>
            </a:r>
            <a:r>
              <a:rPr lang="es-MX" dirty="0">
                <a:solidFill>
                  <a:schemeClr val="accent1">
                    <a:lumMod val="75000"/>
                  </a:schemeClr>
                </a:solidFill>
              </a:rPr>
              <a:t>/</a:t>
            </a:r>
            <a:r>
              <a:rPr lang="es-MX" dirty="0" err="1">
                <a:solidFill>
                  <a:schemeClr val="accent1">
                    <a:lumMod val="75000"/>
                  </a:schemeClr>
                </a:solidFill>
              </a:rPr>
              <a:t>view</a:t>
            </a:r>
            <a:r>
              <a:rPr lang="es-MX" dirty="0">
                <a:solidFill>
                  <a:schemeClr val="accent1">
                    <a:lumMod val="75000"/>
                  </a:schemeClr>
                </a:solidFill>
              </a:rPr>
              <a:t>/310/2 78 </a:t>
            </a:r>
            <a:r>
              <a:rPr lang="es-MX" dirty="0"/>
              <a:t>[Revisado 03 marzo 2025]. </a:t>
            </a:r>
          </a:p>
          <a:p>
            <a:endParaRPr lang="es-MX" dirty="0"/>
          </a:p>
          <a:p>
            <a:r>
              <a:rPr lang="es-MX" dirty="0"/>
              <a:t>4. Fernández, G., Inclán, J.M., </a:t>
            </a:r>
            <a:r>
              <a:rPr lang="es-MX" dirty="0" err="1"/>
              <a:t>Noas</a:t>
            </a:r>
            <a:r>
              <a:rPr lang="es-MX" dirty="0"/>
              <a:t>, Y. y Capote, M. Aplicación de la ventilación con presión positiva continua en la unidad de cui dados intensivos neonatales. (2014). Güines, </a:t>
            </a:r>
            <a:r>
              <a:rPr lang="es-MX" dirty="0" err="1"/>
              <a:t>Mayabeque</a:t>
            </a:r>
            <a:r>
              <a:rPr lang="es-MX" dirty="0"/>
              <a:t>, </a:t>
            </a:r>
            <a:r>
              <a:rPr lang="es-MX" dirty="0" err="1"/>
              <a:t>pág</a:t>
            </a:r>
            <a:r>
              <a:rPr lang="es-MX" dirty="0"/>
              <a:t>: 1-7. Disponible en: </a:t>
            </a:r>
            <a:r>
              <a:rPr lang="es-MX" dirty="0">
                <a:solidFill>
                  <a:schemeClr val="accent1">
                    <a:lumMod val="75000"/>
                  </a:schemeClr>
                </a:solidFill>
              </a:rPr>
              <a:t>http://www.medigraphic.com/pdfs/revciemedhab/ cmh-2013/cmh131g.pdf</a:t>
            </a:r>
            <a:r>
              <a:rPr lang="es-MX" dirty="0"/>
              <a:t> [Revisado 03 marzo 2025]. </a:t>
            </a:r>
          </a:p>
          <a:p>
            <a:endParaRPr lang="es-MX" dirty="0"/>
          </a:p>
          <a:p>
            <a:r>
              <a:rPr lang="es-MX" dirty="0"/>
              <a:t>5. Roberts, C., </a:t>
            </a:r>
            <a:r>
              <a:rPr lang="es-MX" dirty="0" err="1"/>
              <a:t>Badgery</a:t>
            </a:r>
            <a:r>
              <a:rPr lang="es-MX" dirty="0"/>
              <a:t>-Parker, T., </a:t>
            </a:r>
            <a:r>
              <a:rPr lang="es-MX" dirty="0" err="1"/>
              <a:t>Algert</a:t>
            </a:r>
            <a:r>
              <a:rPr lang="es-MX" dirty="0"/>
              <a:t>, C., </a:t>
            </a:r>
            <a:r>
              <a:rPr lang="es-MX" dirty="0" err="1"/>
              <a:t>Bowen</a:t>
            </a:r>
            <a:r>
              <a:rPr lang="es-MX" dirty="0"/>
              <a:t>, J. y </a:t>
            </a:r>
            <a:r>
              <a:rPr lang="es-MX" dirty="0" err="1"/>
              <a:t>Nassar</a:t>
            </a:r>
            <a:r>
              <a:rPr lang="es-MX" dirty="0"/>
              <a:t>, N. (2011). </a:t>
            </a:r>
            <a:r>
              <a:rPr lang="es-MX" dirty="0" err="1"/>
              <a:t>Trends</a:t>
            </a:r>
            <a:r>
              <a:rPr lang="es-MX" dirty="0"/>
              <a:t> in use of neonatal CPAP: a </a:t>
            </a:r>
            <a:r>
              <a:rPr lang="es-MX" dirty="0" err="1"/>
              <a:t>population-based</a:t>
            </a:r>
            <a:r>
              <a:rPr lang="es-MX" dirty="0"/>
              <a:t> </a:t>
            </a:r>
            <a:r>
              <a:rPr lang="es-MX" dirty="0" err="1"/>
              <a:t>study</a:t>
            </a:r>
            <a:r>
              <a:rPr lang="es-MX" dirty="0"/>
              <a:t>. [online] BMC </a:t>
            </a:r>
            <a:r>
              <a:rPr lang="es-MX" dirty="0" err="1"/>
              <a:t>Pediatrics</a:t>
            </a:r>
            <a:r>
              <a:rPr lang="es-MX" dirty="0"/>
              <a:t>. Disponible en: </a:t>
            </a:r>
            <a:r>
              <a:rPr lang="es-MX" dirty="0">
                <a:solidFill>
                  <a:schemeClr val="accent1">
                    <a:lumMod val="75000"/>
                  </a:schemeClr>
                </a:solidFill>
              </a:rPr>
              <a:t>https://bmcpediatr.biome dcentral.com/</a:t>
            </a:r>
            <a:r>
              <a:rPr lang="es-MX" dirty="0" err="1">
                <a:solidFill>
                  <a:schemeClr val="accent1">
                    <a:lumMod val="75000"/>
                  </a:schemeClr>
                </a:solidFill>
              </a:rPr>
              <a:t>articles</a:t>
            </a:r>
            <a:r>
              <a:rPr lang="es-MX" dirty="0">
                <a:solidFill>
                  <a:schemeClr val="accent1">
                    <a:lumMod val="75000"/>
                  </a:schemeClr>
                </a:solidFill>
              </a:rPr>
              <a:t>/10.1186/1471-2431-11-89</a:t>
            </a:r>
            <a:r>
              <a:rPr lang="es-MX" dirty="0"/>
              <a:t> [Revisado 03 marzo 2025]. </a:t>
            </a:r>
          </a:p>
        </p:txBody>
      </p:sp>
    </p:spTree>
    <p:extLst>
      <p:ext uri="{BB962C8B-B14F-4D97-AF65-F5344CB8AC3E}">
        <p14:creationId xmlns:p14="http://schemas.microsoft.com/office/powerpoint/2010/main" val="387403909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54561E7-B254-44A2-8D8D-94B4BEF9C3A3}"/>
              </a:ext>
            </a:extLst>
          </p:cNvPr>
          <p:cNvSpPr>
            <a:spLocks noGrp="1"/>
          </p:cNvSpPr>
          <p:nvPr>
            <p:ph idx="1"/>
          </p:nvPr>
        </p:nvSpPr>
        <p:spPr>
          <a:xfrm>
            <a:off x="660400" y="469900"/>
            <a:ext cx="10515600" cy="5956300"/>
          </a:xfrm>
        </p:spPr>
        <p:txBody>
          <a:bodyPr>
            <a:noAutofit/>
          </a:bodyPr>
          <a:lstStyle/>
          <a:p>
            <a:pPr marL="0" indent="0" algn="just">
              <a:buNone/>
            </a:pPr>
            <a:r>
              <a:rPr lang="es-ES" sz="3600" dirty="0">
                <a:latin typeface="Arial" panose="020B0604020202020204" pitchFamily="34" charset="0"/>
                <a:cs typeface="Arial" panose="020B0604020202020204" pitchFamily="34" charset="0"/>
              </a:rPr>
              <a:t>La administración de presión positiva en la vía aérea (CPAP) se utiliza para tratar la dificultad respiratoria en neonatos desde hace más de cuarenta años en diferentes formas o con diferentes sistemas. </a:t>
            </a:r>
          </a:p>
          <a:p>
            <a:pPr marL="0" indent="0" algn="just">
              <a:buNone/>
            </a:pPr>
            <a:endParaRPr lang="es-ES" sz="3600" dirty="0">
              <a:latin typeface="Arial" panose="020B0604020202020204" pitchFamily="34" charset="0"/>
              <a:cs typeface="Arial" panose="020B0604020202020204" pitchFamily="34" charset="0"/>
            </a:endParaRPr>
          </a:p>
          <a:p>
            <a:pPr marL="0" indent="0" algn="just">
              <a:buNone/>
            </a:pPr>
            <a:r>
              <a:rPr lang="es-ES" sz="3600" dirty="0">
                <a:latin typeface="Arial" panose="020B0604020202020204" pitchFamily="34" charset="0"/>
                <a:cs typeface="Arial" panose="020B0604020202020204" pitchFamily="34" charset="0"/>
              </a:rPr>
              <a:t>El sistema bajo agua con cánula nasal surge como una alternativa a la ventilación mecánica, pero requiere para ser efectivo, del conocimiento y compromiso de los profesionales de salud que lo implementan.</a:t>
            </a:r>
            <a:endParaRPr lang="es-MX" sz="36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7332178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GUÍA TÉCNICA DE MANEJO DE LA PRESIÓN POSITIVA CONTINUA ―">
            <a:extLst>
              <a:ext uri="{FF2B5EF4-FFF2-40B4-BE49-F238E27FC236}">
                <a16:creationId xmlns:a16="http://schemas.microsoft.com/office/drawing/2014/main" id="{06B96B30-997B-4C7A-A495-91B7C15389A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500" y="1294709"/>
            <a:ext cx="4722212" cy="4268580"/>
          </a:xfrm>
          <a:prstGeom prst="rect">
            <a:avLst/>
          </a:prstGeom>
          <a:noFill/>
          <a:ln>
            <a:solidFill>
              <a:schemeClr val="bg2">
                <a:lumMod val="10000"/>
              </a:schemeClr>
            </a:solid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
        <p:nvSpPr>
          <p:cNvPr id="6" name="CuadroTexto 5">
            <a:extLst>
              <a:ext uri="{FF2B5EF4-FFF2-40B4-BE49-F238E27FC236}">
                <a16:creationId xmlns:a16="http://schemas.microsoft.com/office/drawing/2014/main" id="{066325D3-64D5-49A8-BBDA-98437BDD3010}"/>
              </a:ext>
            </a:extLst>
          </p:cNvPr>
          <p:cNvSpPr txBox="1"/>
          <p:nvPr/>
        </p:nvSpPr>
        <p:spPr>
          <a:xfrm>
            <a:off x="228600" y="1294709"/>
            <a:ext cx="6604000" cy="4401205"/>
          </a:xfrm>
          <a:prstGeom prst="rect">
            <a:avLst/>
          </a:prstGeom>
          <a:noFill/>
        </p:spPr>
        <p:txBody>
          <a:bodyPr wrap="square">
            <a:spAutoFit/>
          </a:bodyPr>
          <a:lstStyle/>
          <a:p>
            <a:pPr algn="just"/>
            <a:r>
              <a:rPr lang="es-ES" sz="2800" dirty="0">
                <a:latin typeface="Arial" panose="020B0604020202020204" pitchFamily="34" charset="0"/>
                <a:cs typeface="Arial" panose="020B0604020202020204" pitchFamily="34" charset="0"/>
              </a:rPr>
              <a:t>Las siglas CPAP viene del idioma inglés “</a:t>
            </a:r>
            <a:r>
              <a:rPr lang="es-ES" sz="2800" dirty="0" err="1">
                <a:latin typeface="Arial" panose="020B0604020202020204" pitchFamily="34" charset="0"/>
                <a:cs typeface="Arial" panose="020B0604020202020204" pitchFamily="34" charset="0"/>
              </a:rPr>
              <a:t>Continuous</a:t>
            </a:r>
            <a:r>
              <a:rPr lang="es-ES" sz="2800" dirty="0">
                <a:latin typeface="Arial" panose="020B0604020202020204" pitchFamily="34" charset="0"/>
                <a:cs typeface="Arial" panose="020B0604020202020204" pitchFamily="34" charset="0"/>
              </a:rPr>
              <a:t> Positive </a:t>
            </a:r>
            <a:r>
              <a:rPr lang="es-ES" sz="2800" dirty="0" err="1">
                <a:latin typeface="Arial" panose="020B0604020202020204" pitchFamily="34" charset="0"/>
                <a:cs typeface="Arial" panose="020B0604020202020204" pitchFamily="34" charset="0"/>
              </a:rPr>
              <a:t>Airway</a:t>
            </a:r>
            <a:r>
              <a:rPr lang="es-ES" sz="2800" dirty="0">
                <a:latin typeface="Arial" panose="020B0604020202020204" pitchFamily="34" charset="0"/>
                <a:cs typeface="Arial" panose="020B0604020202020204" pitchFamily="34" charset="0"/>
              </a:rPr>
              <a:t> </a:t>
            </a:r>
            <a:r>
              <a:rPr lang="es-ES" sz="2800" dirty="0" err="1">
                <a:latin typeface="Arial" panose="020B0604020202020204" pitchFamily="34" charset="0"/>
                <a:cs typeface="Arial" panose="020B0604020202020204" pitchFamily="34" charset="0"/>
              </a:rPr>
              <a:t>Pressure</a:t>
            </a:r>
            <a:r>
              <a:rPr lang="es-ES" sz="2800" dirty="0">
                <a:latin typeface="Arial" panose="020B0604020202020204" pitchFamily="34" charset="0"/>
                <a:cs typeface="Arial" panose="020B0604020202020204" pitchFamily="34" charset="0"/>
              </a:rPr>
              <a:t>” en inglés, es decir Presión Positiva Continua (PPC) en la vía aérea (VA); por lo tanto el CPAP-N es un sistema de soporte ventilatorio no invasivo que consiste en la aplicación de una presión mantenida de forma continua en la vía aérea, mediante un flujo de gas que no requiere de una frecuencia de ciclado.</a:t>
            </a:r>
            <a:endParaRPr lang="es-MX" sz="2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46192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DD4D1CBC-D0EB-47DC-8C87-DFC775D87484}"/>
              </a:ext>
            </a:extLst>
          </p:cNvPr>
          <p:cNvSpPr>
            <a:spLocks noGrp="1"/>
          </p:cNvSpPr>
          <p:nvPr>
            <p:ph idx="1"/>
          </p:nvPr>
        </p:nvSpPr>
        <p:spPr>
          <a:xfrm>
            <a:off x="5156200" y="1612900"/>
            <a:ext cx="6451600" cy="4025899"/>
          </a:xfrm>
        </p:spPr>
        <p:txBody>
          <a:bodyPr>
            <a:normAutofit fontScale="92500"/>
          </a:bodyPr>
          <a:lstStyle/>
          <a:p>
            <a:pPr marL="0" indent="0" algn="just">
              <a:buNone/>
            </a:pPr>
            <a:r>
              <a:rPr lang="es-ES" sz="3600" dirty="0">
                <a:latin typeface="Arial" panose="020B0604020202020204" pitchFamily="34" charset="0"/>
                <a:cs typeface="Arial" panose="020B0604020202020204" pitchFamily="34" charset="0"/>
              </a:rPr>
              <a:t>Se denomina “CPAP óptimo” a la PPC que permite la máxima entrega de oxígeno (O2) a los tejidos, la cual a su vez depende del contenido de O2 arterial (concentración de hemoglobina y saturación), del gasto cardíaco y de otros factores.</a:t>
            </a:r>
            <a:endParaRPr lang="es-MX" sz="3600" dirty="0">
              <a:latin typeface="Arial" panose="020B0604020202020204" pitchFamily="34" charset="0"/>
              <a:cs typeface="Arial" panose="020B0604020202020204" pitchFamily="34" charset="0"/>
            </a:endParaRPr>
          </a:p>
        </p:txBody>
      </p:sp>
      <p:pic>
        <p:nvPicPr>
          <p:cNvPr id="3074" name="Picture 2" descr="Neonatal Ventilation and Nasal CPAP Market Factors Fueling">
            <a:extLst>
              <a:ext uri="{FF2B5EF4-FFF2-40B4-BE49-F238E27FC236}">
                <a16:creationId xmlns:a16="http://schemas.microsoft.com/office/drawing/2014/main" id="{41837F89-1455-4F5E-B5BC-5235825520E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1300" y="1701800"/>
            <a:ext cx="4762500" cy="3632199"/>
          </a:xfrm>
          <a:prstGeom prst="rect">
            <a:avLst/>
          </a:prstGeom>
          <a:noFill/>
          <a:ln>
            <a:solidFill>
              <a:schemeClr val="bg2">
                <a:lumMod val="10000"/>
              </a:schemeClr>
            </a:solidFill>
          </a:ln>
          <a:effectLst>
            <a:glow rad="228600">
              <a:schemeClr val="accent3">
                <a:satMod val="175000"/>
                <a:alpha val="40000"/>
              </a:schemeClr>
            </a:glo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47005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13EFC660-7BDB-4F22-897A-D7C5A0BDC205}"/>
              </a:ext>
            </a:extLst>
          </p:cNvPr>
          <p:cNvSpPr>
            <a:spLocks noGrp="1"/>
          </p:cNvSpPr>
          <p:nvPr>
            <p:ph idx="1"/>
          </p:nvPr>
        </p:nvSpPr>
        <p:spPr>
          <a:xfrm>
            <a:off x="361950" y="1571625"/>
            <a:ext cx="11468100" cy="4351338"/>
          </a:xfrm>
        </p:spPr>
        <p:txBody>
          <a:bodyPr>
            <a:normAutofit fontScale="92500" lnSpcReduction="10000"/>
          </a:bodyPr>
          <a:lstStyle/>
          <a:p>
            <a:pPr marL="514350" indent="-514350" algn="just">
              <a:buFont typeface="+mj-lt"/>
              <a:buAutoNum type="arabicPeriod"/>
            </a:pPr>
            <a:r>
              <a:rPr lang="es-ES" dirty="0">
                <a:solidFill>
                  <a:schemeClr val="accent5">
                    <a:lumMod val="50000"/>
                  </a:schemeClr>
                </a:solidFill>
                <a:latin typeface="Arial" panose="020B0604020202020204" pitchFamily="34" charset="0"/>
                <a:cs typeface="Arial" panose="020B0604020202020204" pitchFamily="34" charset="0"/>
              </a:rPr>
              <a:t>Mejora el reclutamiento y estabilización alveolar (preservando de esta forma el surfactante existente). </a:t>
            </a:r>
          </a:p>
          <a:p>
            <a:pPr marL="514350" indent="-514350" algn="just">
              <a:buFont typeface="+mj-lt"/>
              <a:buAutoNum type="arabicPeriod"/>
            </a:pPr>
            <a:endParaRPr lang="es-ES" dirty="0">
              <a:solidFill>
                <a:schemeClr val="accent5">
                  <a:lumMod val="50000"/>
                </a:schemeClr>
              </a:solidFill>
              <a:latin typeface="Arial" panose="020B0604020202020204" pitchFamily="34" charset="0"/>
              <a:cs typeface="Arial" panose="020B0604020202020204" pitchFamily="34" charset="0"/>
            </a:endParaRPr>
          </a:p>
          <a:p>
            <a:pPr marL="514350" indent="-514350" algn="just">
              <a:buFont typeface="+mj-lt"/>
              <a:buAutoNum type="arabicPeriod"/>
            </a:pPr>
            <a:r>
              <a:rPr lang="es-ES" dirty="0">
                <a:solidFill>
                  <a:schemeClr val="accent5">
                    <a:lumMod val="50000"/>
                  </a:schemeClr>
                </a:solidFill>
                <a:latin typeface="Arial" panose="020B0604020202020204" pitchFamily="34" charset="0"/>
                <a:cs typeface="Arial" panose="020B0604020202020204" pitchFamily="34" charset="0"/>
              </a:rPr>
              <a:t>Mantiene el volumen pulmonar (evitando el colapso alveolar y disminuyendo las atelectasias).</a:t>
            </a:r>
          </a:p>
          <a:p>
            <a:pPr marL="514350" indent="-514350" algn="just">
              <a:buFont typeface="+mj-lt"/>
              <a:buAutoNum type="arabicPeriod"/>
            </a:pPr>
            <a:endParaRPr lang="es-ES" dirty="0">
              <a:solidFill>
                <a:schemeClr val="accent5">
                  <a:lumMod val="50000"/>
                </a:schemeClr>
              </a:solidFill>
              <a:latin typeface="Arial" panose="020B0604020202020204" pitchFamily="34" charset="0"/>
              <a:cs typeface="Arial" panose="020B0604020202020204" pitchFamily="34" charset="0"/>
            </a:endParaRPr>
          </a:p>
          <a:p>
            <a:pPr marL="514350" indent="-514350" algn="just">
              <a:buFont typeface="+mj-lt"/>
              <a:buAutoNum type="arabicPeriod"/>
            </a:pPr>
            <a:r>
              <a:rPr lang="es-ES" dirty="0">
                <a:solidFill>
                  <a:schemeClr val="accent5">
                    <a:lumMod val="50000"/>
                  </a:schemeClr>
                </a:solidFill>
                <a:latin typeface="Arial" panose="020B0604020202020204" pitchFamily="34" charset="0"/>
                <a:cs typeface="Arial" panose="020B0604020202020204" pitchFamily="34" charset="0"/>
              </a:rPr>
              <a:t>Aumenta la capacidad residual funcional (CRF).</a:t>
            </a:r>
          </a:p>
          <a:p>
            <a:pPr marL="514350" indent="-514350" algn="just">
              <a:buFont typeface="+mj-lt"/>
              <a:buAutoNum type="arabicPeriod"/>
            </a:pPr>
            <a:endParaRPr lang="es-ES" dirty="0">
              <a:solidFill>
                <a:schemeClr val="accent5">
                  <a:lumMod val="50000"/>
                </a:schemeClr>
              </a:solidFill>
              <a:latin typeface="Arial" panose="020B0604020202020204" pitchFamily="34" charset="0"/>
              <a:cs typeface="Arial" panose="020B0604020202020204" pitchFamily="34" charset="0"/>
            </a:endParaRPr>
          </a:p>
          <a:p>
            <a:pPr marL="514350" indent="-514350" algn="just">
              <a:buFont typeface="+mj-lt"/>
              <a:buAutoNum type="arabicPeriod"/>
            </a:pPr>
            <a:r>
              <a:rPr lang="es-ES" dirty="0">
                <a:solidFill>
                  <a:schemeClr val="accent5">
                    <a:lumMod val="50000"/>
                  </a:schemeClr>
                </a:solidFill>
                <a:latin typeface="Arial" panose="020B0604020202020204" pitchFamily="34" charset="0"/>
                <a:cs typeface="Arial" panose="020B0604020202020204" pitchFamily="34" charset="0"/>
              </a:rPr>
              <a:t>Estabiliza la actividad de la pared torácica y disminuye la resistencia total de la VA (menor necesidad del uso de los músculos respiratorios/menor trabajo respiratorio). </a:t>
            </a:r>
          </a:p>
        </p:txBody>
      </p:sp>
      <p:sp>
        <p:nvSpPr>
          <p:cNvPr id="4" name="CuadroTexto 3">
            <a:extLst>
              <a:ext uri="{FF2B5EF4-FFF2-40B4-BE49-F238E27FC236}">
                <a16:creationId xmlns:a16="http://schemas.microsoft.com/office/drawing/2014/main" id="{65D24D5B-9B01-48F4-A6A3-548CB50E1C82}"/>
              </a:ext>
            </a:extLst>
          </p:cNvPr>
          <p:cNvSpPr txBox="1"/>
          <p:nvPr/>
        </p:nvSpPr>
        <p:spPr>
          <a:xfrm>
            <a:off x="838200" y="327094"/>
            <a:ext cx="6540500" cy="707886"/>
          </a:xfrm>
          <a:prstGeom prst="rect">
            <a:avLst/>
          </a:prstGeom>
          <a:noFill/>
        </p:spPr>
        <p:txBody>
          <a:bodyPr wrap="square" rtlCol="0">
            <a:spAutoFit/>
          </a:bodyPr>
          <a:lstStyle/>
          <a:p>
            <a:r>
              <a:rPr lang="es-ES" sz="4000" dirty="0">
                <a:latin typeface="Arial" panose="020B0604020202020204" pitchFamily="34" charset="0"/>
                <a:cs typeface="Arial" panose="020B0604020202020204" pitchFamily="34" charset="0"/>
              </a:rPr>
              <a:t>BENEFICIOS DEL CPAP.</a:t>
            </a:r>
          </a:p>
        </p:txBody>
      </p:sp>
    </p:spTree>
    <p:extLst>
      <p:ext uri="{BB962C8B-B14F-4D97-AF65-F5344CB8AC3E}">
        <p14:creationId xmlns:p14="http://schemas.microsoft.com/office/powerpoint/2010/main" val="170761573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293B1E4F-1F6E-4FDE-9534-663D59DEFE3E}"/>
              </a:ext>
            </a:extLst>
          </p:cNvPr>
          <p:cNvSpPr txBox="1"/>
          <p:nvPr/>
        </p:nvSpPr>
        <p:spPr>
          <a:xfrm>
            <a:off x="349250" y="880745"/>
            <a:ext cx="11493500" cy="4832092"/>
          </a:xfrm>
          <a:prstGeom prst="rect">
            <a:avLst/>
          </a:prstGeom>
          <a:noFill/>
        </p:spPr>
        <p:txBody>
          <a:bodyPr wrap="square">
            <a:spAutoFit/>
          </a:bodyPr>
          <a:lstStyle/>
          <a:p>
            <a:pPr marL="342900" indent="-342900" algn="just">
              <a:buAutoNum type="arabicPeriod" startAt="5"/>
            </a:pPr>
            <a:r>
              <a:rPr lang="es-ES" sz="2800" dirty="0">
                <a:solidFill>
                  <a:schemeClr val="accent5">
                    <a:lumMod val="50000"/>
                  </a:schemeClr>
                </a:solidFill>
                <a:latin typeface="Arial" panose="020B0604020202020204" pitchFamily="34" charset="0"/>
                <a:cs typeface="Arial" panose="020B0604020202020204" pitchFamily="34" charset="0"/>
              </a:rPr>
              <a:t>Mejora la frecuencia respiratoria. </a:t>
            </a:r>
          </a:p>
          <a:p>
            <a:pPr marL="342900" indent="-342900" algn="just">
              <a:buAutoNum type="arabicPeriod" startAt="5"/>
            </a:pPr>
            <a:endParaRPr lang="es-ES" sz="2800" dirty="0">
              <a:solidFill>
                <a:schemeClr val="accent5">
                  <a:lumMod val="50000"/>
                </a:schemeClr>
              </a:solidFill>
              <a:latin typeface="Arial" panose="020B0604020202020204" pitchFamily="34" charset="0"/>
              <a:cs typeface="Arial" panose="020B0604020202020204" pitchFamily="34" charset="0"/>
            </a:endParaRPr>
          </a:p>
          <a:p>
            <a:pPr marL="342900" indent="-342900" algn="just">
              <a:buAutoNum type="arabicPeriod" startAt="6"/>
            </a:pPr>
            <a:r>
              <a:rPr lang="es-ES" sz="2800" dirty="0">
                <a:solidFill>
                  <a:schemeClr val="accent5">
                    <a:lumMod val="50000"/>
                  </a:schemeClr>
                </a:solidFill>
                <a:latin typeface="Arial" panose="020B0604020202020204" pitchFamily="34" charset="0"/>
                <a:cs typeface="Arial" panose="020B0604020202020204" pitchFamily="34" charset="0"/>
              </a:rPr>
              <a:t>Aumenta el intercambio gaseoso, mejorando la relación ventilación/perfusión y la oxigenación; que se traduce laboratorialmente (gasometría) con una mejoría del pH, aumento de la PaO2 (con menor requerimiento de FiO2) y de forma variable reduce la PaCO2. </a:t>
            </a:r>
          </a:p>
          <a:p>
            <a:pPr marL="342900" indent="-342900" algn="just">
              <a:buAutoNum type="arabicPeriod" startAt="6"/>
            </a:pPr>
            <a:endParaRPr lang="es-ES" sz="2800" dirty="0">
              <a:solidFill>
                <a:schemeClr val="accent5">
                  <a:lumMod val="50000"/>
                </a:schemeClr>
              </a:solidFill>
              <a:latin typeface="Arial" panose="020B0604020202020204" pitchFamily="34" charset="0"/>
              <a:cs typeface="Arial" panose="020B0604020202020204" pitchFamily="34" charset="0"/>
            </a:endParaRPr>
          </a:p>
          <a:p>
            <a:pPr marL="342900" indent="-342900" algn="just">
              <a:buAutoNum type="arabicPeriod" startAt="6"/>
            </a:pPr>
            <a:r>
              <a:rPr lang="es-ES" sz="2800" dirty="0">
                <a:solidFill>
                  <a:schemeClr val="accent5">
                    <a:lumMod val="50000"/>
                  </a:schemeClr>
                </a:solidFill>
                <a:latin typeface="Arial" panose="020B0604020202020204" pitchFamily="34" charset="0"/>
                <a:cs typeface="Arial" panose="020B0604020202020204" pitchFamily="34" charset="0"/>
              </a:rPr>
              <a:t>Disminuye el consumo de O2 de los tejidos. </a:t>
            </a:r>
          </a:p>
          <a:p>
            <a:pPr marL="342900" indent="-342900" algn="just">
              <a:buAutoNum type="arabicPeriod" startAt="6"/>
            </a:pPr>
            <a:endParaRPr lang="es-ES" sz="2800" dirty="0">
              <a:solidFill>
                <a:schemeClr val="accent5">
                  <a:lumMod val="50000"/>
                </a:schemeClr>
              </a:solidFill>
              <a:latin typeface="Arial" panose="020B0604020202020204" pitchFamily="34" charset="0"/>
              <a:cs typeface="Arial" panose="020B0604020202020204" pitchFamily="34" charset="0"/>
            </a:endParaRPr>
          </a:p>
          <a:p>
            <a:pPr marL="342900" indent="-342900" algn="just">
              <a:buAutoNum type="arabicPeriod" startAt="6"/>
            </a:pPr>
            <a:r>
              <a:rPr lang="es-ES" sz="2800" dirty="0">
                <a:solidFill>
                  <a:schemeClr val="accent5">
                    <a:lumMod val="50000"/>
                  </a:schemeClr>
                </a:solidFill>
                <a:latin typeface="Arial" panose="020B0604020202020204" pitchFamily="34" charset="0"/>
                <a:cs typeface="Arial" panose="020B0604020202020204" pitchFamily="34" charset="0"/>
              </a:rPr>
              <a:t>Previene el fracaso de la extubación en RN prematuros.</a:t>
            </a:r>
          </a:p>
        </p:txBody>
      </p:sp>
    </p:spTree>
    <p:extLst>
      <p:ext uri="{BB962C8B-B14F-4D97-AF65-F5344CB8AC3E}">
        <p14:creationId xmlns:p14="http://schemas.microsoft.com/office/powerpoint/2010/main" val="214030523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uadroTexto 4">
            <a:extLst>
              <a:ext uri="{FF2B5EF4-FFF2-40B4-BE49-F238E27FC236}">
                <a16:creationId xmlns:a16="http://schemas.microsoft.com/office/drawing/2014/main" id="{D69E8EB6-2FB7-4597-B9A0-DF16247C76EE}"/>
              </a:ext>
            </a:extLst>
          </p:cNvPr>
          <p:cNvSpPr txBox="1"/>
          <p:nvPr/>
        </p:nvSpPr>
        <p:spPr>
          <a:xfrm>
            <a:off x="342900" y="1228397"/>
            <a:ext cx="11506200" cy="4401205"/>
          </a:xfrm>
          <a:prstGeom prst="rect">
            <a:avLst/>
          </a:prstGeom>
          <a:noFill/>
        </p:spPr>
        <p:txBody>
          <a:bodyPr wrap="square">
            <a:spAutoFit/>
          </a:bodyPr>
          <a:lstStyle/>
          <a:p>
            <a:pPr algn="just"/>
            <a:r>
              <a:rPr lang="es-ES" sz="2800" dirty="0">
                <a:solidFill>
                  <a:schemeClr val="accent5">
                    <a:lumMod val="50000"/>
                  </a:schemeClr>
                </a:solidFill>
                <a:latin typeface="Arial" panose="020B0604020202020204" pitchFamily="34" charset="0"/>
                <a:cs typeface="Arial" panose="020B0604020202020204" pitchFamily="34" charset="0"/>
              </a:rPr>
              <a:t>9. Reduce la necesidad de intubación y ventilación mecánica convencional en un porcentaje de RN prematuros. </a:t>
            </a:r>
          </a:p>
          <a:p>
            <a:pPr algn="just"/>
            <a:endParaRPr lang="es-ES" sz="2800" dirty="0">
              <a:solidFill>
                <a:schemeClr val="accent5">
                  <a:lumMod val="50000"/>
                </a:schemeClr>
              </a:solidFill>
              <a:latin typeface="Arial" panose="020B0604020202020204" pitchFamily="34" charset="0"/>
              <a:cs typeface="Arial" panose="020B0604020202020204" pitchFamily="34" charset="0"/>
            </a:endParaRPr>
          </a:p>
          <a:p>
            <a:pPr algn="just"/>
            <a:r>
              <a:rPr lang="es-ES" sz="2800" dirty="0">
                <a:solidFill>
                  <a:schemeClr val="accent5">
                    <a:lumMod val="50000"/>
                  </a:schemeClr>
                </a:solidFill>
                <a:latin typeface="Arial" panose="020B0604020202020204" pitchFamily="34" charset="0"/>
                <a:cs typeface="Arial" panose="020B0604020202020204" pitchFamily="34" charset="0"/>
              </a:rPr>
              <a:t>10. Produce un ritmo respiratorio regular, reduciendo el número y severidad de las apneas obstructivas y mixtas del prematuro (mediante la apertura de la VA y la estabilización de la caja torácica). </a:t>
            </a:r>
          </a:p>
          <a:p>
            <a:pPr algn="just"/>
            <a:endParaRPr lang="es-ES" sz="2800" dirty="0">
              <a:solidFill>
                <a:schemeClr val="accent5">
                  <a:lumMod val="50000"/>
                </a:schemeClr>
              </a:solidFill>
              <a:latin typeface="Arial" panose="020B0604020202020204" pitchFamily="34" charset="0"/>
              <a:cs typeface="Arial" panose="020B0604020202020204" pitchFamily="34" charset="0"/>
            </a:endParaRPr>
          </a:p>
          <a:p>
            <a:pPr algn="just"/>
            <a:r>
              <a:rPr lang="es-ES" sz="2800" dirty="0">
                <a:solidFill>
                  <a:schemeClr val="accent5">
                    <a:lumMod val="50000"/>
                  </a:schemeClr>
                </a:solidFill>
                <a:latin typeface="Arial" panose="020B0604020202020204" pitchFamily="34" charset="0"/>
                <a:cs typeface="Arial" panose="020B0604020202020204" pitchFamily="34" charset="0"/>
              </a:rPr>
              <a:t>11. Disminuye el shunt intracardiaco de izquierda-derecha. </a:t>
            </a:r>
          </a:p>
          <a:p>
            <a:pPr algn="just"/>
            <a:endParaRPr lang="es-ES" sz="2800" dirty="0">
              <a:solidFill>
                <a:schemeClr val="accent5">
                  <a:lumMod val="50000"/>
                </a:schemeClr>
              </a:solidFill>
              <a:latin typeface="Arial" panose="020B0604020202020204" pitchFamily="34" charset="0"/>
              <a:cs typeface="Arial" panose="020B0604020202020204" pitchFamily="34" charset="0"/>
            </a:endParaRPr>
          </a:p>
          <a:p>
            <a:pPr algn="just"/>
            <a:r>
              <a:rPr lang="es-ES" sz="2800" dirty="0">
                <a:solidFill>
                  <a:schemeClr val="accent5">
                    <a:lumMod val="50000"/>
                  </a:schemeClr>
                </a:solidFill>
                <a:latin typeface="Arial" panose="020B0604020202020204" pitchFamily="34" charset="0"/>
                <a:cs typeface="Arial" panose="020B0604020202020204" pitchFamily="34" charset="0"/>
              </a:rPr>
              <a:t>12. Baja el riesgo de infección al no ser un dispositivo invasivo.</a:t>
            </a:r>
            <a:endParaRPr lang="es-MX" sz="2800" dirty="0">
              <a:solidFill>
                <a:schemeClr val="accent5">
                  <a:lumMod val="50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43390543"/>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2392</Words>
  <Application>Microsoft Office PowerPoint</Application>
  <PresentationFormat>Panorámica</PresentationFormat>
  <Paragraphs>207</Paragraphs>
  <Slides>35</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35</vt:i4>
      </vt:variant>
    </vt:vector>
  </HeadingPairs>
  <TitlesOfParts>
    <vt:vector size="40" baseType="lpstr">
      <vt:lpstr>Arial</vt:lpstr>
      <vt:lpstr>Calibri</vt:lpstr>
      <vt:lpstr>Calibri Light</vt:lpstr>
      <vt:lpstr>Wingdings</vt:lpstr>
      <vt:lpstr>Tema de Office</vt:lpstr>
      <vt:lpstr>TÉCNICA DE MANEJO DE LA PRESIÓN POSITIVA CONTINUA.</vt:lpstr>
      <vt:lpstr>Presentación de PowerPoint</vt:lpstr>
      <vt:lpstr>UN POCO DE HISTORIA.</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TÉCNICA DE MANEJO DE LA PRESIÓN POSITIVA CONTINUA.</dc:title>
  <dc:creator>MAQ-04</dc:creator>
  <cp:lastModifiedBy>Usuario</cp:lastModifiedBy>
  <cp:revision>16</cp:revision>
  <dcterms:created xsi:type="dcterms:W3CDTF">2025-03-04T17:07:13Z</dcterms:created>
  <dcterms:modified xsi:type="dcterms:W3CDTF">2025-03-06T15:31:12Z</dcterms:modified>
</cp:coreProperties>
</file>